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Montserrat" panose="020B0604020202020204" charset="0"/>
      <p:regular r:id="rId14"/>
      <p:bold r:id="rId15"/>
      <p:italic r:id="rId16"/>
      <p:boldItalic r:id="rId17"/>
    </p:embeddedFont>
    <p:embeddedFont>
      <p:font typeface="Lato" panose="020B060402020202020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74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1" name="Shape 19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p:nvPr/>
        </p:nvSpPr>
        <p:spPr>
          <a:xfrm rot="5400000">
            <a:off x="7500300" y="505"/>
            <a:ext cx="1643700" cy="1643700"/>
          </a:xfrm>
          <a:prstGeom prst="diagStripe">
            <a:avLst>
              <a:gd name="adj" fmla="val 0"/>
            </a:avLst>
          </a:prstGeom>
          <a:solidFill>
            <a:schemeClr val="lt1">
              <a:alpha val="303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 name="Shape 11"/>
          <p:cNvGrpSpPr/>
          <p:nvPr/>
        </p:nvGrpSpPr>
        <p:grpSpPr>
          <a:xfrm>
            <a:off x="0" y="490"/>
            <a:ext cx="5153705" cy="5134399"/>
            <a:chOff x="0" y="75"/>
            <a:chExt cx="5153705" cy="5152950"/>
          </a:xfrm>
        </p:grpSpPr>
        <p:sp>
          <p:nvSpPr>
            <p:cNvPr id="12" name="Shape 12"/>
            <p:cNvSpPr/>
            <p:nvPr/>
          </p:nvSpPr>
          <p:spPr>
            <a:xfrm rot="-5400000">
              <a:off x="455" y="-225"/>
              <a:ext cx="5152800" cy="5153700"/>
            </a:xfrm>
            <a:prstGeom prst="diagStripe">
              <a:avLst>
                <a:gd name="adj" fmla="val 50000"/>
              </a:avLst>
            </a:prstGeom>
            <a:solidFill>
              <a:schemeClr val="lt1">
                <a:alpha val="303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rot="-5400000">
              <a:off x="150" y="1145825"/>
              <a:ext cx="3996600" cy="3996900"/>
            </a:xfrm>
            <a:prstGeom prst="diagStripe">
              <a:avLst>
                <a:gd name="adj" fmla="val 58774"/>
              </a:avLst>
            </a:prstGeom>
            <a:solidFill>
              <a:schemeClr val="lt1">
                <a:alpha val="303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 name="Shape 14"/>
            <p:cNvSpPr/>
            <p:nvPr/>
          </p:nvSpPr>
          <p:spPr>
            <a:xfrm rot="-5400000">
              <a:off x="1646" y="-75"/>
              <a:ext cx="2299800" cy="23001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15"/>
            <p:cNvSpPr/>
            <p:nvPr/>
          </p:nvSpPr>
          <p:spPr>
            <a:xfrm flipH="1">
              <a:off x="652821" y="590035"/>
              <a:ext cx="2300100" cy="2299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6" name="Shape 16"/>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17" name="Shape 17"/>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Shape 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5"/>
        <p:cNvGrpSpPr/>
        <p:nvPr/>
      </p:nvGrpSpPr>
      <p:grpSpPr>
        <a:xfrm>
          <a:off x="0" y="0"/>
          <a:ext cx="0" cy="0"/>
          <a:chOff x="0" y="0"/>
          <a:chExt cx="0" cy="0"/>
        </a:xfrm>
      </p:grpSpPr>
      <p:grpSp>
        <p:nvGrpSpPr>
          <p:cNvPr id="106" name="Shape 106"/>
          <p:cNvGrpSpPr/>
          <p:nvPr/>
        </p:nvGrpSpPr>
        <p:grpSpPr>
          <a:xfrm>
            <a:off x="4406400" y="0"/>
            <a:ext cx="4737600" cy="5143065"/>
            <a:chOff x="4406400" y="0"/>
            <a:chExt cx="4737600" cy="5143065"/>
          </a:xfrm>
        </p:grpSpPr>
        <p:sp>
          <p:nvSpPr>
            <p:cNvPr id="107" name="Shape 107"/>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 name="Shape 108"/>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 name="Shape 109"/>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 name="Shape 110"/>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 name="Shape 1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 name="Shape 112"/>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 name="Shape 113"/>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Shape 114"/>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 name="Shape 115"/>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 name="Shape 116"/>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Shape 118"/>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 name="Shape 119"/>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 name="Shape 120"/>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 name="Shape 121"/>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 name="Shape 122"/>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 name="Shape 123"/>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 name="Shape 124"/>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25" name="Shape 125"/>
          <p:cNvSpPr txBox="1">
            <a:spLocks noGrp="1"/>
          </p:cNvSpPr>
          <p:nvPr>
            <p:ph type="title" hasCustomPrompt="1"/>
          </p:nvPr>
        </p:nvSpPr>
        <p:spPr>
          <a:xfrm>
            <a:off x="823850" y="1284675"/>
            <a:ext cx="4776000" cy="1300800"/>
          </a:xfrm>
          <a:prstGeom prst="rect">
            <a:avLst/>
          </a:prstGeom>
        </p:spPr>
        <p:txBody>
          <a:bodyPr spcFirstLastPara="1" wrap="square" lIns="91425" tIns="91425" rIns="91425" bIns="91425" anchor="t" anchorCtr="0"/>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Shape 126"/>
          <p:cNvSpPr txBox="1">
            <a:spLocks noGrp="1"/>
          </p:cNvSpPr>
          <p:nvPr>
            <p:ph type="body" idx="1"/>
          </p:nvPr>
        </p:nvSpPr>
        <p:spPr>
          <a:xfrm>
            <a:off x="823850" y="2643124"/>
            <a:ext cx="4776000" cy="12189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27" name="Shape 1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8"/>
        <p:cNvGrpSpPr/>
        <p:nvPr/>
      </p:nvGrpSpPr>
      <p:grpSpPr>
        <a:xfrm>
          <a:off x="0" y="0"/>
          <a:ext cx="0" cy="0"/>
          <a:chOff x="0" y="0"/>
          <a:chExt cx="0" cy="0"/>
        </a:xfrm>
      </p:grpSpPr>
      <p:sp>
        <p:nvSpPr>
          <p:cNvPr id="129" name="Shape 1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Shape 20"/>
          <p:cNvGrpSpPr/>
          <p:nvPr/>
        </p:nvGrpSpPr>
        <p:grpSpPr>
          <a:xfrm>
            <a:off x="4406400" y="0"/>
            <a:ext cx="4737600" cy="5143065"/>
            <a:chOff x="4406400" y="0"/>
            <a:chExt cx="4737600" cy="5143065"/>
          </a:xfrm>
        </p:grpSpPr>
        <p:sp>
          <p:nvSpPr>
            <p:cNvPr id="21" name="Shape 21"/>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 name="Shape 22"/>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 name="Shape 23"/>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 name="Shape 24"/>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 name="Shape 25"/>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 name="Shape 26"/>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 name="Shape 27"/>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Shape 28"/>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 name="Shape 29"/>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 name="Shape 30"/>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 name="Shape 31"/>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 name="Shape 32"/>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 name="Shape 33"/>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 name="Shape 34"/>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 name="Shape 35"/>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 name="Shape 36"/>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 name="Shape 38"/>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9" name="Shape 39"/>
          <p:cNvSpPr txBox="1">
            <a:spLocks noGrp="1"/>
          </p:cNvSpPr>
          <p:nvPr>
            <p:ph type="title"/>
          </p:nvPr>
        </p:nvSpPr>
        <p:spPr>
          <a:xfrm>
            <a:off x="823850" y="2053000"/>
            <a:ext cx="4587000" cy="1148700"/>
          </a:xfrm>
          <a:prstGeom prst="rect">
            <a:avLst/>
          </a:prstGeom>
        </p:spPr>
        <p:txBody>
          <a:bodyPr spcFirstLastPara="1" wrap="square" lIns="91425" tIns="91425" rIns="91425" bIns="91425" anchor="ctr"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grpSp>
        <p:nvGrpSpPr>
          <p:cNvPr id="42" name="Shape 42"/>
          <p:cNvGrpSpPr/>
          <p:nvPr/>
        </p:nvGrpSpPr>
        <p:grpSpPr>
          <a:xfrm>
            <a:off x="0" y="381001"/>
            <a:ext cx="1037850" cy="1016287"/>
            <a:chOff x="0" y="381001"/>
            <a:chExt cx="1037850" cy="1016287"/>
          </a:xfrm>
        </p:grpSpPr>
        <p:sp>
          <p:nvSpPr>
            <p:cNvPr id="43" name="Shape 43"/>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 name="Shape 4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45" name="Shape 4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6" name="Shape 46"/>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grpSp>
        <p:nvGrpSpPr>
          <p:cNvPr id="49" name="Shape 49"/>
          <p:cNvGrpSpPr/>
          <p:nvPr/>
        </p:nvGrpSpPr>
        <p:grpSpPr>
          <a:xfrm>
            <a:off x="0" y="381001"/>
            <a:ext cx="1037850" cy="1016287"/>
            <a:chOff x="0" y="381001"/>
            <a:chExt cx="1037850" cy="1016287"/>
          </a:xfrm>
        </p:grpSpPr>
        <p:sp>
          <p:nvSpPr>
            <p:cNvPr id="50" name="Shape 50"/>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Shape 51"/>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52" name="Shape 52"/>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3" name="Shape 53"/>
          <p:cNvSpPr txBox="1">
            <a:spLocks noGrp="1"/>
          </p:cNvSpPr>
          <p:nvPr>
            <p:ph type="body" idx="1"/>
          </p:nvPr>
        </p:nvSpPr>
        <p:spPr>
          <a:xfrm>
            <a:off x="1297500" y="1567550"/>
            <a:ext cx="3403200" cy="2911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Shape 54"/>
          <p:cNvSpPr txBox="1">
            <a:spLocks noGrp="1"/>
          </p:cNvSpPr>
          <p:nvPr>
            <p:ph type="body" idx="2"/>
          </p:nvPr>
        </p:nvSpPr>
        <p:spPr>
          <a:xfrm>
            <a:off x="4933221" y="1567550"/>
            <a:ext cx="3403200" cy="2911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Shape 5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grpSp>
        <p:nvGrpSpPr>
          <p:cNvPr id="57" name="Shape 57"/>
          <p:cNvGrpSpPr/>
          <p:nvPr/>
        </p:nvGrpSpPr>
        <p:grpSpPr>
          <a:xfrm>
            <a:off x="0" y="381001"/>
            <a:ext cx="1037850" cy="1016287"/>
            <a:chOff x="0" y="381001"/>
            <a:chExt cx="1037850" cy="1016287"/>
          </a:xfrm>
        </p:grpSpPr>
        <p:sp>
          <p:nvSpPr>
            <p:cNvPr id="58" name="Shape 58"/>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Shape 59"/>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60" name="Shape 60"/>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1" name="Shape 6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2"/>
        <p:cNvGrpSpPr/>
        <p:nvPr/>
      </p:nvGrpSpPr>
      <p:grpSpPr>
        <a:xfrm>
          <a:off x="0" y="0"/>
          <a:ext cx="0" cy="0"/>
          <a:chOff x="0" y="0"/>
          <a:chExt cx="0" cy="0"/>
        </a:xfrm>
      </p:grpSpPr>
      <p:grpSp>
        <p:nvGrpSpPr>
          <p:cNvPr id="63" name="Shape 63"/>
          <p:cNvGrpSpPr/>
          <p:nvPr/>
        </p:nvGrpSpPr>
        <p:grpSpPr>
          <a:xfrm>
            <a:off x="0" y="381001"/>
            <a:ext cx="1037850" cy="1016287"/>
            <a:chOff x="0" y="381001"/>
            <a:chExt cx="1037850" cy="1016287"/>
          </a:xfrm>
        </p:grpSpPr>
        <p:sp>
          <p:nvSpPr>
            <p:cNvPr id="64" name="Shape 64"/>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 name="Shape 65"/>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66" name="Shape 66"/>
          <p:cNvSpPr txBox="1">
            <a:spLocks noGrp="1"/>
          </p:cNvSpPr>
          <p:nvPr>
            <p:ph type="title"/>
          </p:nvPr>
        </p:nvSpPr>
        <p:spPr>
          <a:xfrm>
            <a:off x="1297500" y="393750"/>
            <a:ext cx="3798900" cy="1493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7" name="Shape 67"/>
          <p:cNvSpPr txBox="1">
            <a:spLocks noGrp="1"/>
          </p:cNvSpPr>
          <p:nvPr>
            <p:ph type="body" idx="1"/>
          </p:nvPr>
        </p:nvSpPr>
        <p:spPr>
          <a:xfrm>
            <a:off x="1297500" y="1972550"/>
            <a:ext cx="3798900" cy="24159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8" name="Shape 6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9"/>
        <p:cNvGrpSpPr/>
        <p:nvPr/>
      </p:nvGrpSpPr>
      <p:grpSpPr>
        <a:xfrm>
          <a:off x="0" y="0"/>
          <a:ext cx="0" cy="0"/>
          <a:chOff x="0" y="0"/>
          <a:chExt cx="0" cy="0"/>
        </a:xfrm>
      </p:grpSpPr>
      <p:grpSp>
        <p:nvGrpSpPr>
          <p:cNvPr id="70" name="Shape 70"/>
          <p:cNvGrpSpPr/>
          <p:nvPr/>
        </p:nvGrpSpPr>
        <p:grpSpPr>
          <a:xfrm>
            <a:off x="4406400" y="0"/>
            <a:ext cx="4737600" cy="5143500"/>
            <a:chOff x="4406400" y="0"/>
            <a:chExt cx="4737600" cy="5143500"/>
          </a:xfrm>
        </p:grpSpPr>
        <p:sp>
          <p:nvSpPr>
            <p:cNvPr id="71" name="Shape 71"/>
            <p:cNvSpPr/>
            <p:nvPr/>
          </p:nvSpPr>
          <p:spPr>
            <a:xfrm rot="5400000">
              <a:off x="4407900" y="-1500"/>
              <a:ext cx="47346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Shape 72"/>
            <p:cNvSpPr/>
            <p:nvPr/>
          </p:nvSpPr>
          <p:spPr>
            <a:xfrm rot="5400000">
              <a:off x="4840825" y="6000"/>
              <a:ext cx="42987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 name="Shape 73"/>
            <p:cNvSpPr/>
            <p:nvPr/>
          </p:nvSpPr>
          <p:spPr>
            <a:xfrm rot="-5400000">
              <a:off x="5618399" y="123664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 name="Shape 74"/>
            <p:cNvSpPr/>
            <p:nvPr/>
          </p:nvSpPr>
          <p:spPr>
            <a:xfrm flipH="1">
              <a:off x="5849857" y="144407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 name="Shape 75"/>
            <p:cNvSpPr/>
            <p:nvPr/>
          </p:nvSpPr>
          <p:spPr>
            <a:xfrm rot="-5400000">
              <a:off x="5987081" y="246974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 name="Shape 76"/>
            <p:cNvSpPr/>
            <p:nvPr/>
          </p:nvSpPr>
          <p:spPr>
            <a:xfrm flipH="1">
              <a:off x="6222115" y="2677179"/>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 name="Shape 77"/>
            <p:cNvSpPr/>
            <p:nvPr/>
          </p:nvSpPr>
          <p:spPr>
            <a:xfrm rot="-5400000">
              <a:off x="6675341" y="186224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 name="Shape 78"/>
            <p:cNvSpPr/>
            <p:nvPr/>
          </p:nvSpPr>
          <p:spPr>
            <a:xfrm flipH="1">
              <a:off x="6908099" y="2069680"/>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Shape 79"/>
            <p:cNvSpPr/>
            <p:nvPr/>
          </p:nvSpPr>
          <p:spPr>
            <a:xfrm rot="-5400000">
              <a:off x="6861141" y="247808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 name="Shape 80"/>
            <p:cNvSpPr/>
            <p:nvPr/>
          </p:nvSpPr>
          <p:spPr>
            <a:xfrm flipH="1">
              <a:off x="7965266" y="269319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 name="Shape 81"/>
            <p:cNvSpPr/>
            <p:nvPr/>
          </p:nvSpPr>
          <p:spPr>
            <a:xfrm flipH="1">
              <a:off x="8145082" y="330903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Shape 82"/>
            <p:cNvSpPr/>
            <p:nvPr/>
          </p:nvSpPr>
          <p:spPr>
            <a:xfrm rot="-5400000">
              <a:off x="7047599" y="309534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Shape 83"/>
            <p:cNvSpPr/>
            <p:nvPr/>
          </p:nvSpPr>
          <p:spPr>
            <a:xfrm flipH="1">
              <a:off x="7276649" y="330278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 name="Shape 84"/>
            <p:cNvSpPr/>
            <p:nvPr/>
          </p:nvSpPr>
          <p:spPr>
            <a:xfrm rot="-5400000">
              <a:off x="7227414" y="3711189"/>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 name="Shape 85"/>
            <p:cNvSpPr/>
            <p:nvPr/>
          </p:nvSpPr>
          <p:spPr>
            <a:xfrm flipH="1">
              <a:off x="7462448" y="391862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 name="Shape 86"/>
            <p:cNvSpPr/>
            <p:nvPr/>
          </p:nvSpPr>
          <p:spPr>
            <a:xfrm rot="-5400000">
              <a:off x="8102491" y="37188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flipH="1">
              <a:off x="8334533" y="392629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rot="-5400000">
              <a:off x="8288290" y="433470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89" name="Shape 89"/>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0" name="Shape 9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1"/>
        <p:cNvGrpSpPr/>
        <p:nvPr/>
      </p:nvGrpSpPr>
      <p:grpSpPr>
        <a:xfrm>
          <a:off x="0" y="0"/>
          <a:ext cx="0" cy="0"/>
          <a:chOff x="0" y="0"/>
          <a:chExt cx="0" cy="0"/>
        </a:xfrm>
      </p:grpSpPr>
      <p:grpSp>
        <p:nvGrpSpPr>
          <p:cNvPr id="92" name="Shape 92"/>
          <p:cNvGrpSpPr/>
          <p:nvPr/>
        </p:nvGrpSpPr>
        <p:grpSpPr>
          <a:xfrm>
            <a:off x="0" y="381001"/>
            <a:ext cx="1037850" cy="1016287"/>
            <a:chOff x="0" y="381001"/>
            <a:chExt cx="1037850" cy="1016287"/>
          </a:xfrm>
        </p:grpSpPr>
        <p:sp>
          <p:nvSpPr>
            <p:cNvPr id="93" name="Shape 93"/>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4" name="Shape 9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95" name="Shape 95"/>
          <p:cNvSpPr txBox="1">
            <a:spLocks noGrp="1"/>
          </p:cNvSpPr>
          <p:nvPr>
            <p:ph type="title"/>
          </p:nvPr>
        </p:nvSpPr>
        <p:spPr>
          <a:xfrm>
            <a:off x="1297500" y="1658325"/>
            <a:ext cx="3036300" cy="17517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96" name="Shape 96"/>
          <p:cNvSpPr txBox="1">
            <a:spLocks noGrp="1"/>
          </p:cNvSpPr>
          <p:nvPr>
            <p:ph type="subTitle" idx="1"/>
          </p:nvPr>
        </p:nvSpPr>
        <p:spPr>
          <a:xfrm>
            <a:off x="1297500" y="3538000"/>
            <a:ext cx="3036300" cy="5061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Shape 97"/>
          <p:cNvSpPr txBox="1">
            <a:spLocks noGrp="1"/>
          </p:cNvSpPr>
          <p:nvPr>
            <p:ph type="body" idx="2"/>
          </p:nvPr>
        </p:nvSpPr>
        <p:spPr>
          <a:xfrm>
            <a:off x="4648200" y="1696600"/>
            <a:ext cx="3676800" cy="2347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Shape 9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9"/>
        <p:cNvGrpSpPr/>
        <p:nvPr/>
      </p:nvGrpSpPr>
      <p:grpSpPr>
        <a:xfrm>
          <a:off x="0" y="0"/>
          <a:ext cx="0" cy="0"/>
          <a:chOff x="0" y="0"/>
          <a:chExt cx="0" cy="0"/>
        </a:xfrm>
      </p:grpSpPr>
      <p:grpSp>
        <p:nvGrpSpPr>
          <p:cNvPr id="100" name="Shape 100"/>
          <p:cNvGrpSpPr/>
          <p:nvPr/>
        </p:nvGrpSpPr>
        <p:grpSpPr>
          <a:xfrm>
            <a:off x="0" y="4128572"/>
            <a:ext cx="698925" cy="684657"/>
            <a:chOff x="0" y="3785672"/>
            <a:chExt cx="698925" cy="684657"/>
          </a:xfrm>
        </p:grpSpPr>
        <p:sp>
          <p:nvSpPr>
            <p:cNvPr id="101" name="Shape 101"/>
            <p:cNvSpPr/>
            <p:nvPr/>
          </p:nvSpPr>
          <p:spPr>
            <a:xfrm rot="-5400000">
              <a:off x="0" y="3785672"/>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 name="Shape 102"/>
            <p:cNvSpPr/>
            <p:nvPr/>
          </p:nvSpPr>
          <p:spPr>
            <a:xfrm flipH="1">
              <a:off x="154125" y="3925529"/>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03" name="Shape 103"/>
          <p:cNvSpPr txBox="1">
            <a:spLocks noGrp="1"/>
          </p:cNvSpPr>
          <p:nvPr>
            <p:ph type="body" idx="1"/>
          </p:nvPr>
        </p:nvSpPr>
        <p:spPr>
          <a:xfrm>
            <a:off x="812725" y="4305375"/>
            <a:ext cx="6936000" cy="523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300"/>
              <a:buNone/>
              <a:defRPr/>
            </a:lvl1pPr>
          </a:lstStyle>
          <a:p>
            <a:endParaRPr/>
          </a:p>
        </p:txBody>
      </p:sp>
      <p:sp>
        <p:nvSpPr>
          <p:cNvPr id="104" name="Shape 10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marL="914400" lvl="1"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2pPr>
            <a:lvl3pPr marL="1371600" lvl="2"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3pPr>
            <a:lvl4pPr marL="1828800" lvl="3"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4pPr>
            <a:lvl5pPr marL="2286000" lvl="4"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5pPr>
            <a:lvl6pPr marL="2743200" lvl="5"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6pPr>
            <a:lvl7pPr marL="3200400" lvl="6"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7pPr>
            <a:lvl8pPr marL="3657600" lvl="7"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8pPr>
            <a:lvl9pPr marL="4114800" lvl="8" indent="-298450">
              <a:lnSpc>
                <a:spcPct val="115000"/>
              </a:lnSpc>
              <a:spcBef>
                <a:spcPts val="1600"/>
              </a:spcBef>
              <a:spcAft>
                <a:spcPts val="160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Creating a Character</a:t>
            </a:r>
            <a:endParaRPr/>
          </a:p>
        </p:txBody>
      </p:sp>
      <p:sp>
        <p:nvSpPr>
          <p:cNvPr id="135" name="Shape 135"/>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Developing Memorable Characters (more in-depth questions)</a:t>
            </a:r>
            <a:endParaRPr/>
          </a:p>
        </p:txBody>
      </p:sp>
      <p:sp>
        <p:nvSpPr>
          <p:cNvPr id="187" name="Shape 187"/>
          <p:cNvSpPr txBox="1">
            <a:spLocks noGrp="1"/>
          </p:cNvSpPr>
          <p:nvPr>
            <p:ph type="body" idx="1"/>
          </p:nvPr>
        </p:nvSpPr>
        <p:spPr>
          <a:xfrm>
            <a:off x="1297500" y="1567550"/>
            <a:ext cx="3403200" cy="33162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SzPts val="1300"/>
              <a:buAutoNum type="arabicPeriod"/>
            </a:pPr>
            <a:r>
              <a:rPr lang="en"/>
              <a:t>What is this character’s greatest asset or ability?</a:t>
            </a:r>
            <a:endParaRPr/>
          </a:p>
          <a:p>
            <a:pPr marL="457200" lvl="0" indent="-311150" rtl="0">
              <a:spcBef>
                <a:spcPts val="0"/>
              </a:spcBef>
              <a:spcAft>
                <a:spcPts val="0"/>
              </a:spcAft>
              <a:buSzPts val="1300"/>
              <a:buAutoNum type="arabicPeriod"/>
            </a:pPr>
            <a:r>
              <a:rPr lang="en"/>
              <a:t>What music does this character sing to when no one else is around?</a:t>
            </a:r>
            <a:endParaRPr/>
          </a:p>
          <a:p>
            <a:pPr marL="457200" lvl="0" indent="-311150" rtl="0">
              <a:spcBef>
                <a:spcPts val="0"/>
              </a:spcBef>
              <a:spcAft>
                <a:spcPts val="0"/>
              </a:spcAft>
              <a:buSzPts val="1300"/>
              <a:buAutoNum type="arabicPeriod"/>
            </a:pPr>
            <a:r>
              <a:rPr lang="en"/>
              <a:t>Does this character have a favorite article of clothing? Favorite shoes?</a:t>
            </a:r>
            <a:endParaRPr/>
          </a:p>
          <a:p>
            <a:pPr marL="457200" lvl="0" indent="-311150" rtl="0">
              <a:spcBef>
                <a:spcPts val="0"/>
              </a:spcBef>
              <a:spcAft>
                <a:spcPts val="0"/>
              </a:spcAft>
              <a:buSzPts val="1300"/>
              <a:buAutoNum type="arabicPeriod"/>
            </a:pPr>
            <a:r>
              <a:rPr lang="en"/>
              <a:t>Who is this character’s favorite person (living or dead)?</a:t>
            </a:r>
            <a:endParaRPr/>
          </a:p>
          <a:p>
            <a:pPr marL="457200" lvl="0" indent="-311150" rtl="0">
              <a:spcBef>
                <a:spcPts val="0"/>
              </a:spcBef>
              <a:spcAft>
                <a:spcPts val="0"/>
              </a:spcAft>
              <a:buSzPts val="1300"/>
              <a:buAutoNum type="arabicPeriod"/>
            </a:pPr>
            <a:r>
              <a:rPr lang="en"/>
              <a:t>What is this character’s greatest achievement?</a:t>
            </a:r>
            <a:endParaRPr/>
          </a:p>
          <a:p>
            <a:pPr marL="457200" lvl="0" indent="-311150" rtl="0">
              <a:spcBef>
                <a:spcPts val="0"/>
              </a:spcBef>
              <a:spcAft>
                <a:spcPts val="0"/>
              </a:spcAft>
              <a:buSzPts val="1300"/>
              <a:buAutoNum type="arabicPeriod"/>
            </a:pPr>
            <a:r>
              <a:rPr lang="en"/>
              <a:t>What is this character’s greatest hope?</a:t>
            </a:r>
            <a:endParaRPr/>
          </a:p>
          <a:p>
            <a:pPr marL="457200" lvl="0" indent="-311150">
              <a:spcBef>
                <a:spcPts val="0"/>
              </a:spcBef>
              <a:spcAft>
                <a:spcPts val="0"/>
              </a:spcAft>
              <a:buSzPts val="1300"/>
              <a:buAutoNum type="arabicPeriod"/>
            </a:pPr>
            <a:r>
              <a:rPr lang="en"/>
              <a:t>Describe your character’s perfect day.</a:t>
            </a:r>
            <a:br>
              <a:rPr lang="en"/>
            </a:br>
            <a:br>
              <a:rPr lang="en"/>
            </a:br>
            <a:endParaRPr/>
          </a:p>
        </p:txBody>
      </p:sp>
      <p:sp>
        <p:nvSpPr>
          <p:cNvPr id="188" name="Shape 188"/>
          <p:cNvSpPr txBox="1">
            <a:spLocks noGrp="1"/>
          </p:cNvSpPr>
          <p:nvPr>
            <p:ph type="body" idx="2"/>
          </p:nvPr>
        </p:nvSpPr>
        <p:spPr>
          <a:xfrm>
            <a:off x="4933225" y="1567550"/>
            <a:ext cx="3403200" cy="3081300"/>
          </a:xfrm>
          <a:prstGeom prst="rect">
            <a:avLst/>
          </a:prstGeom>
        </p:spPr>
        <p:txBody>
          <a:bodyPr spcFirstLastPara="1" wrap="square" lIns="91425" tIns="91425" rIns="91425" bIns="91425" anchor="t" anchorCtr="0">
            <a:noAutofit/>
          </a:bodyPr>
          <a:lstStyle/>
          <a:p>
            <a:pPr marL="457200" lvl="0" indent="-311150" rtl="0">
              <a:spcBef>
                <a:spcPts val="0"/>
              </a:spcBef>
              <a:spcAft>
                <a:spcPts val="0"/>
              </a:spcAft>
              <a:buSzPts val="1300"/>
              <a:buAutoNum type="arabicPeriod"/>
            </a:pPr>
            <a:r>
              <a:rPr lang="en"/>
              <a:t>What is this character’s greatest disappointment?</a:t>
            </a:r>
            <a:endParaRPr/>
          </a:p>
          <a:p>
            <a:pPr marL="457200" lvl="0" indent="-311150" rtl="0">
              <a:spcBef>
                <a:spcPts val="0"/>
              </a:spcBef>
              <a:spcAft>
                <a:spcPts val="0"/>
              </a:spcAft>
              <a:buSzPts val="1300"/>
              <a:buAutoNum type="arabicPeriod"/>
            </a:pPr>
            <a:r>
              <a:rPr lang="en"/>
              <a:t>Whom does this character most wish to please? Why?</a:t>
            </a:r>
            <a:endParaRPr/>
          </a:p>
          <a:p>
            <a:pPr marL="457200" lvl="0" indent="-311150" rtl="0">
              <a:spcBef>
                <a:spcPts val="0"/>
              </a:spcBef>
              <a:spcAft>
                <a:spcPts val="0"/>
              </a:spcAft>
              <a:buSzPts val="1300"/>
              <a:buAutoNum type="arabicPeriod"/>
            </a:pPr>
            <a:r>
              <a:rPr lang="en"/>
              <a:t>Describe this character’s parents</a:t>
            </a:r>
            <a:endParaRPr/>
          </a:p>
          <a:p>
            <a:pPr marL="457200" lvl="0" indent="-311150" rtl="0">
              <a:spcBef>
                <a:spcPts val="0"/>
              </a:spcBef>
              <a:spcAft>
                <a:spcPts val="0"/>
              </a:spcAft>
              <a:buSzPts val="1300"/>
              <a:buAutoNum type="arabicPeriod"/>
            </a:pPr>
            <a:r>
              <a:rPr lang="en"/>
              <a:t>Where does this character fall in the birth order (of siblings)? What effect does this have?</a:t>
            </a:r>
            <a:endParaRPr/>
          </a:p>
          <a:p>
            <a:pPr marL="457200" lvl="0" indent="-311150" rtl="0">
              <a:spcBef>
                <a:spcPts val="0"/>
              </a:spcBef>
              <a:spcAft>
                <a:spcPts val="0"/>
              </a:spcAft>
              <a:buSzPts val="1300"/>
              <a:buAutoNum type="arabicPeriod"/>
            </a:pPr>
            <a:r>
              <a:rPr lang="en"/>
              <a:t>Why is this character angry?</a:t>
            </a:r>
            <a:endParaRPr/>
          </a:p>
          <a:p>
            <a:pPr marL="457200" lvl="0" indent="-311150" rtl="0">
              <a:spcBef>
                <a:spcPts val="0"/>
              </a:spcBef>
              <a:spcAft>
                <a:spcPts val="0"/>
              </a:spcAft>
              <a:buSzPts val="1300"/>
              <a:buAutoNum type="arabicPeriod"/>
            </a:pPr>
            <a:r>
              <a:rPr lang="en"/>
              <a:t>What calms this character?</a:t>
            </a:r>
            <a:endParaRPr/>
          </a:p>
          <a:p>
            <a:pPr marL="457200" lvl="0" indent="-311150" rtl="0">
              <a:spcBef>
                <a:spcPts val="0"/>
              </a:spcBef>
              <a:spcAft>
                <a:spcPts val="0"/>
              </a:spcAft>
              <a:buSzPts val="1300"/>
              <a:buAutoNum type="arabicPeriod"/>
            </a:pPr>
            <a:r>
              <a:rPr lang="en"/>
              <a:t>Who depends on your character?</a:t>
            </a:r>
            <a:endParaRPr/>
          </a:p>
          <a:p>
            <a:pPr marL="457200" lvl="0" indent="-311150">
              <a:spcBef>
                <a:spcPts val="0"/>
              </a:spcBef>
              <a:spcAft>
                <a:spcPts val="0"/>
              </a:spcAft>
              <a:buSzPts val="1300"/>
              <a:buAutoNum type="arabicPeriod"/>
            </a:pPr>
            <a:r>
              <a:rPr lang="en"/>
              <a:t>List 3 positive words to describe your character.</a:t>
            </a:r>
            <a:br>
              <a:rPr lang="en"/>
            </a:b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Discussion/ Wrap-up</a:t>
            </a:r>
            <a:endParaRPr/>
          </a:p>
        </p:txBody>
      </p:sp>
      <p:sp>
        <p:nvSpPr>
          <p:cNvPr id="194" name="Shape 194"/>
          <p:cNvSpPr txBox="1">
            <a:spLocks noGrp="1"/>
          </p:cNvSpPr>
          <p:nvPr>
            <p:ph type="body" idx="1"/>
          </p:nvPr>
        </p:nvSpPr>
        <p:spPr>
          <a:xfrm>
            <a:off x="1297500" y="1567550"/>
            <a:ext cx="7038900" cy="3069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t>Questions:</a:t>
            </a:r>
            <a:endParaRPr sz="1800"/>
          </a:p>
          <a:p>
            <a:pPr marL="457200" lvl="0" indent="-342900" rtl="0">
              <a:spcBef>
                <a:spcPts val="1600"/>
              </a:spcBef>
              <a:spcAft>
                <a:spcPts val="0"/>
              </a:spcAft>
              <a:buSzPts val="1800"/>
              <a:buChar char="●"/>
            </a:pPr>
            <a:r>
              <a:rPr lang="en" sz="1800"/>
              <a:t>What is something unique that you learned about another character in  your circle? </a:t>
            </a:r>
            <a:endParaRPr sz="1800"/>
          </a:p>
          <a:p>
            <a:pPr marL="457200" lvl="0" indent="-342900" rtl="0">
              <a:spcBef>
                <a:spcPts val="0"/>
              </a:spcBef>
              <a:spcAft>
                <a:spcPts val="0"/>
              </a:spcAft>
              <a:buSzPts val="1800"/>
              <a:buChar char="●"/>
            </a:pPr>
            <a:r>
              <a:rPr lang="en" sz="1800"/>
              <a:t>Did they share any unique perspectives or opinions? </a:t>
            </a:r>
            <a:endParaRPr sz="1800"/>
          </a:p>
          <a:p>
            <a:pPr marL="457200" lvl="0" indent="-342900">
              <a:spcBef>
                <a:spcPts val="0"/>
              </a:spcBef>
              <a:spcAft>
                <a:spcPts val="0"/>
              </a:spcAft>
              <a:buSzPts val="1800"/>
              <a:buChar char="●"/>
            </a:pPr>
            <a:r>
              <a:rPr lang="en" sz="1800"/>
              <a:t>Why is voice an important element of character? </a:t>
            </a:r>
            <a:endParaRPr sz="1800"/>
          </a:p>
          <a:p>
            <a:pPr marL="0" lvl="0" indent="0">
              <a:spcBef>
                <a:spcPts val="1600"/>
              </a:spcBef>
              <a:spcAft>
                <a:spcPts val="1600"/>
              </a:spcAft>
              <a:buNone/>
            </a:pP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Character Background</a:t>
            </a:r>
            <a:endParaRPr/>
          </a:p>
        </p:txBody>
      </p:sp>
      <p:sp>
        <p:nvSpPr>
          <p:cNvPr id="141" name="Shape 141"/>
          <p:cNvSpPr txBox="1">
            <a:spLocks noGrp="1"/>
          </p:cNvSpPr>
          <p:nvPr>
            <p:ph type="body" idx="1"/>
          </p:nvPr>
        </p:nvSpPr>
        <p:spPr>
          <a:xfrm>
            <a:off x="1297500" y="1567550"/>
            <a:ext cx="7038900" cy="31185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AutoNum type="arabicPeriod"/>
            </a:pPr>
            <a:r>
              <a:rPr lang="en" sz="1400"/>
              <a:t>Decide your characters gender, name, and approximate age.</a:t>
            </a:r>
            <a:endParaRPr sz="1400"/>
          </a:p>
          <a:p>
            <a:pPr marL="457200" lvl="0" indent="-317500" rtl="0">
              <a:spcBef>
                <a:spcPts val="0"/>
              </a:spcBef>
              <a:spcAft>
                <a:spcPts val="0"/>
              </a:spcAft>
              <a:buSzPts val="1400"/>
              <a:buAutoNum type="arabicPeriod"/>
            </a:pPr>
            <a:r>
              <a:rPr lang="en" sz="1400"/>
              <a:t>Nationality: where is your character from (NOTE: it can’t be Utah!)</a:t>
            </a:r>
            <a:endParaRPr sz="1400"/>
          </a:p>
          <a:p>
            <a:pPr marL="457200" lvl="0" indent="-317500" rtl="0">
              <a:spcBef>
                <a:spcPts val="0"/>
              </a:spcBef>
              <a:spcAft>
                <a:spcPts val="0"/>
              </a:spcAft>
              <a:buSzPts val="1400"/>
              <a:buAutoNum type="arabicPeriod"/>
            </a:pPr>
            <a:r>
              <a:rPr lang="en" sz="1400"/>
              <a:t>What does your character do for a living?</a:t>
            </a:r>
            <a:endParaRPr sz="1400"/>
          </a:p>
          <a:p>
            <a:pPr marL="457200" lvl="0" indent="-317500" rtl="0">
              <a:spcBef>
                <a:spcPts val="0"/>
              </a:spcBef>
              <a:spcAft>
                <a:spcPts val="0"/>
              </a:spcAft>
              <a:buSzPts val="1400"/>
              <a:buAutoNum type="arabicPeriod"/>
            </a:pPr>
            <a:r>
              <a:rPr lang="en" sz="1400"/>
              <a:t>What is your character’s family like?</a:t>
            </a:r>
            <a:endParaRPr sz="1400"/>
          </a:p>
          <a:p>
            <a:pPr marL="457200" lvl="0" indent="-317500" rtl="0">
              <a:spcBef>
                <a:spcPts val="0"/>
              </a:spcBef>
              <a:spcAft>
                <a:spcPts val="0"/>
              </a:spcAft>
              <a:buSzPts val="1400"/>
              <a:buAutoNum type="arabicPeriod"/>
            </a:pPr>
            <a:r>
              <a:rPr lang="en" sz="1400"/>
              <a:t>Does he/she have a significant other? What is he/she like?</a:t>
            </a:r>
            <a:endParaRPr sz="1400"/>
          </a:p>
          <a:p>
            <a:pPr marL="457200" lvl="0" indent="-317500" rtl="0">
              <a:spcBef>
                <a:spcPts val="0"/>
              </a:spcBef>
              <a:spcAft>
                <a:spcPts val="0"/>
              </a:spcAft>
              <a:buSzPts val="1400"/>
              <a:buAutoNum type="arabicPeriod"/>
            </a:pPr>
            <a:r>
              <a:rPr lang="en" sz="1400"/>
              <a:t>Does your character have any annoying habits?</a:t>
            </a:r>
            <a:endParaRPr sz="1400"/>
          </a:p>
          <a:p>
            <a:pPr marL="457200" lvl="0" indent="-317500" rtl="0">
              <a:spcBef>
                <a:spcPts val="0"/>
              </a:spcBef>
              <a:spcAft>
                <a:spcPts val="0"/>
              </a:spcAft>
              <a:buSzPts val="1400"/>
              <a:buAutoNum type="arabicPeriod"/>
            </a:pPr>
            <a:r>
              <a:rPr lang="en" sz="1400"/>
              <a:t>What kind of education has your character had?</a:t>
            </a:r>
            <a:endParaRPr sz="1400"/>
          </a:p>
          <a:p>
            <a:pPr marL="457200" lvl="0" indent="-317500" rtl="0">
              <a:spcBef>
                <a:spcPts val="0"/>
              </a:spcBef>
              <a:spcAft>
                <a:spcPts val="0"/>
              </a:spcAft>
              <a:buSzPts val="1400"/>
              <a:buAutoNum type="arabicPeriod"/>
            </a:pPr>
            <a:r>
              <a:rPr lang="en" sz="1400"/>
              <a:t>What’s your character’s personality like?</a:t>
            </a:r>
            <a:endParaRPr sz="1400"/>
          </a:p>
          <a:p>
            <a:pPr marL="457200" lvl="0" indent="-317500" rtl="0">
              <a:spcBef>
                <a:spcPts val="0"/>
              </a:spcBef>
              <a:spcAft>
                <a:spcPts val="0"/>
              </a:spcAft>
              <a:buSzPts val="1400"/>
              <a:buAutoNum type="arabicPeriod"/>
            </a:pPr>
            <a:r>
              <a:rPr lang="en" sz="1400"/>
              <a:t>What types of hobbies or talents does your character have?</a:t>
            </a:r>
            <a:endParaRPr sz="1400"/>
          </a:p>
          <a:p>
            <a:pPr marL="457200" lvl="0" indent="-317500" rtl="0">
              <a:spcBef>
                <a:spcPts val="0"/>
              </a:spcBef>
              <a:spcAft>
                <a:spcPts val="0"/>
              </a:spcAft>
              <a:buSzPts val="1400"/>
              <a:buAutoNum type="arabicPeriod"/>
            </a:pPr>
            <a:r>
              <a:rPr lang="en" sz="1400"/>
              <a:t>What’s your character’s favorite form of entertainment-- books, movies, sports, games, etc.</a:t>
            </a:r>
            <a:endParaRPr sz="1400"/>
          </a:p>
          <a:p>
            <a:pPr marL="0" lvl="0" indent="0" rtl="0">
              <a:spcBef>
                <a:spcPts val="1600"/>
              </a:spcBef>
              <a:spcAft>
                <a:spcPts val="1600"/>
              </a:spcAft>
              <a:buNone/>
            </a:pPr>
            <a:br>
              <a:rPr lang="en"/>
            </a:b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823850" y="2053000"/>
            <a:ext cx="4962600" cy="1359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5 Steps for Discovering and Creating Original Character Voices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First, begin with an impression </a:t>
            </a:r>
            <a:r>
              <a:rPr lang="en" i="1"/>
              <a:t>of </a:t>
            </a:r>
            <a:r>
              <a:rPr lang="en"/>
              <a:t>an impression</a:t>
            </a:r>
            <a:endParaRPr/>
          </a:p>
        </p:txBody>
      </p:sp>
      <p:sp>
        <p:nvSpPr>
          <p:cNvPr id="152" name="Shape 152"/>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a:t>Many of the characters used in animation today are loose, distorted or exaggerated impersonations of old Hollywood stars or famous people.</a:t>
            </a:r>
            <a:endParaRPr sz="2400"/>
          </a:p>
          <a:p>
            <a:pPr marL="0" lvl="0" indent="0">
              <a:spcBef>
                <a:spcPts val="1600"/>
              </a:spcBef>
              <a:spcAft>
                <a:spcPts val="1600"/>
              </a:spcAft>
              <a:buNone/>
            </a:pP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Second, play with original voices you have been doing for a while</a:t>
            </a:r>
            <a:endParaRPr/>
          </a:p>
        </p:txBody>
      </p:sp>
      <p:sp>
        <p:nvSpPr>
          <p:cNvPr id="158" name="Shape 158"/>
          <p:cNvSpPr txBox="1">
            <a:spLocks noGrp="1"/>
          </p:cNvSpPr>
          <p:nvPr>
            <p:ph type="body" idx="1"/>
          </p:nvPr>
        </p:nvSpPr>
        <p:spPr>
          <a:xfrm>
            <a:off x="1297500" y="1567550"/>
            <a:ext cx="7038900" cy="3081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a:t>Do you ever find yourself speaking for your cat, dog, hamster, etc? This is often a family character voice that has been morphed, magnified, and ingrained into your childhood. Now’s your chance to bring it out into a new character!</a:t>
            </a:r>
            <a:br>
              <a:rPr lang="en" sz="1800"/>
            </a:br>
            <a:endParaRPr sz="1800"/>
          </a:p>
          <a:p>
            <a:pPr marL="0" lvl="0" indent="0">
              <a:spcBef>
                <a:spcPts val="1600"/>
              </a:spcBef>
              <a:spcAft>
                <a:spcPts val="1600"/>
              </a:spcAft>
              <a:buNone/>
            </a:pPr>
            <a:br>
              <a:rPr lang="en"/>
            </a:b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Third, consider your placement of sound</a:t>
            </a:r>
            <a:endParaRPr/>
          </a:p>
        </p:txBody>
      </p:sp>
      <p:sp>
        <p:nvSpPr>
          <p:cNvPr id="164" name="Shape 164"/>
          <p:cNvSpPr txBox="1">
            <a:spLocks noGrp="1"/>
          </p:cNvSpPr>
          <p:nvPr>
            <p:ph type="body" idx="1"/>
          </p:nvPr>
        </p:nvSpPr>
        <p:spPr>
          <a:xfrm>
            <a:off x="1297500" y="1567550"/>
            <a:ext cx="7038900" cy="3106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a:t>Remember how we talked about vocal placement last time-- where we feel our voice coming from (i.e. nasal voice, deep throat voice, etc.) Other places to consider where your sound might be coming form is your chest voice, missing teeth, a thick tongue; well-spoken/ articulate (or trying and failing?) Or how about a speech impediment (think Daffy Duck). </a:t>
            </a:r>
            <a:endParaRPr sz="2400"/>
          </a:p>
          <a:p>
            <a:pPr marL="0" lvl="0" indent="0">
              <a:spcBef>
                <a:spcPts val="1600"/>
              </a:spcBef>
              <a:spcAft>
                <a:spcPts val="1600"/>
              </a:spcAft>
              <a:buNone/>
            </a:pP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Fourth, consider your character’s emotional center and intelligence</a:t>
            </a:r>
            <a:endParaRPr/>
          </a:p>
        </p:txBody>
      </p:sp>
      <p:sp>
        <p:nvSpPr>
          <p:cNvPr id="170" name="Shape 170"/>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t>Practice the ability to vary up the emotions while maintaining the character’s center and their primary point of view. Be patient-- it takes time. Ask yourself-- is my character…</a:t>
            </a:r>
            <a:endParaRPr sz="1800"/>
          </a:p>
          <a:p>
            <a:pPr marL="0" lvl="0" indent="457200" rtl="0">
              <a:spcBef>
                <a:spcPts val="1600"/>
              </a:spcBef>
              <a:spcAft>
                <a:spcPts val="1600"/>
              </a:spcAft>
              <a:buNone/>
            </a:pPr>
            <a:r>
              <a:rPr lang="en" sz="1800"/>
              <a:t>Honest or rotten? 			Pleasant or terrible? </a:t>
            </a:r>
            <a:br>
              <a:rPr lang="en" sz="1800"/>
            </a:br>
            <a:r>
              <a:rPr lang="en" sz="1800"/>
              <a:t>	Smart or dim-witted? 		Clever or clueless? </a:t>
            </a:r>
            <a:br>
              <a:rPr lang="en" sz="1800"/>
            </a:br>
            <a:r>
              <a:rPr lang="en" sz="1800"/>
              <a:t>	Kind or cruel? 			Shy or confident? </a:t>
            </a:r>
            <a:br>
              <a:rPr lang="en" sz="1800"/>
            </a:br>
            <a:r>
              <a:rPr lang="en" sz="1800"/>
              <a:t>	etc.</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Finally...HAVE FUN!</a:t>
            </a:r>
            <a:endParaRPr/>
          </a:p>
        </p:txBody>
      </p:sp>
      <p:sp>
        <p:nvSpPr>
          <p:cNvPr id="176" name="Shape 176"/>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1800"/>
              <a:t>If you’re not playing, then you risk dragging on your performance for your listening audience. Allow yourself to enjoy what you are doing and go further than you think is necessary-- it is key to discovering your limitless character options. It will also keep YOU interested in what you are doing-- not just your audience.</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823850" y="2053000"/>
            <a:ext cx="4587000" cy="11487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Let’s practice!</a:t>
            </a:r>
            <a:endParaRPr/>
          </a:p>
        </p:txBody>
      </p:sp>
    </p:spTree>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593</Words>
  <Application>Microsoft Office PowerPoint</Application>
  <PresentationFormat>On-screen Show (16:9)</PresentationFormat>
  <Paragraphs>48</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Montserrat</vt:lpstr>
      <vt:lpstr>Lato</vt:lpstr>
      <vt:lpstr>Arial</vt:lpstr>
      <vt:lpstr>Focus</vt:lpstr>
      <vt:lpstr>Creating a Character</vt:lpstr>
      <vt:lpstr>Character Background</vt:lpstr>
      <vt:lpstr>5 Steps for Discovering and Creating Original Character Voices</vt:lpstr>
      <vt:lpstr>First, begin with an impression of an impression</vt:lpstr>
      <vt:lpstr>Second, play with original voices you have been doing for a while</vt:lpstr>
      <vt:lpstr>Third, consider your placement of sound</vt:lpstr>
      <vt:lpstr>Fourth, consider your character’s emotional center and intelligence</vt:lpstr>
      <vt:lpstr>Finally...HAVE FUN!</vt:lpstr>
      <vt:lpstr>Let’s practice!</vt:lpstr>
      <vt:lpstr>Developing Memorable Characters (more in-depth questions)</vt:lpstr>
      <vt:lpstr>Discussion/ 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Character</dc:title>
  <dc:creator>Shawnda Moss</dc:creator>
  <cp:lastModifiedBy>Shawnda Moss</cp:lastModifiedBy>
  <cp:revision>1</cp:revision>
  <dcterms:modified xsi:type="dcterms:W3CDTF">2018-05-18T14:27:00Z</dcterms:modified>
</cp:coreProperties>
</file>