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143500" cx="9144000"/>
  <p:notesSz cx="6858000" cy="9144000"/>
  <p:embeddedFontLst>
    <p:embeddedFont>
      <p:font typeface="Roboto"/>
      <p:regular r:id="rId13"/>
      <p:bold r:id="rId14"/>
      <p:italic r:id="rId15"/>
      <p:boldItalic r:id="rId16"/>
    </p:embeddedFont>
    <p:embeddedFont>
      <p:font typeface="Merriweather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erriweather-bold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Roboto-regular.fntdata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7" Type="http://schemas.openxmlformats.org/officeDocument/2006/relationships/font" Target="fonts/Merriweather-regular.fntdata"/><Relationship Id="rId16" Type="http://schemas.openxmlformats.org/officeDocument/2006/relationships/font" Target="fonts/Roboto-boldItalic.fntdata"/><Relationship Id="rId5" Type="http://schemas.openxmlformats.org/officeDocument/2006/relationships/slide" Target="slides/slide1.xml"/><Relationship Id="rId19" Type="http://schemas.openxmlformats.org/officeDocument/2006/relationships/font" Target="fonts/Merriweather-italic.fntdata"/><Relationship Id="rId6" Type="http://schemas.openxmlformats.org/officeDocument/2006/relationships/slide" Target="slides/slide2.xml"/><Relationship Id="rId18" Type="http://schemas.openxmlformats.org/officeDocument/2006/relationships/font" Target="fonts/Merriweather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-125" y="0"/>
            <a:ext cx="9144250" cy="4398100"/>
          </a:xfrm>
          <a:custGeom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Shape 11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48099"/>
            <a:ext cx="9144250" cy="4398100"/>
          </a:xfrm>
          <a:custGeom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Shape 16"/>
          <p:cNvSpPr/>
          <p:nvPr/>
        </p:nvSpPr>
        <p:spPr>
          <a:xfrm>
            <a:off x="0" y="0"/>
            <a:ext cx="9144250" cy="4398100"/>
          </a:xfrm>
          <a:custGeom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Shape 17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/>
          <p:nvPr/>
        </p:nvSpPr>
        <p:spPr>
          <a:xfrm>
            <a:off x="0" y="44125"/>
            <a:ext cx="4313625" cy="4399375"/>
          </a:xfrm>
          <a:custGeom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Shape 22"/>
          <p:cNvSpPr/>
          <p:nvPr/>
        </p:nvSpPr>
        <p:spPr>
          <a:xfrm>
            <a:off x="-125" y="0"/>
            <a:ext cx="4316900" cy="4395600"/>
          </a:xfrm>
          <a:custGeom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Shape 23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Shape 28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Shape 46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ku_wxcLyQJA" TargetMode="External"/><Relationship Id="rId4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Radio Drama</a:t>
            </a:r>
            <a:endParaRPr/>
          </a:p>
        </p:txBody>
      </p:sp>
      <p:sp>
        <p:nvSpPr>
          <p:cNvPr id="65" name="Shape 65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Radio Drama?</a:t>
            </a:r>
            <a:endParaRPr/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It </a:t>
            </a:r>
            <a:r>
              <a:rPr lang="en" sz="2000"/>
              <a:t>is a dramatized, purely acoustic performance, broadcast on radio. </a:t>
            </a:r>
            <a:endParaRPr sz="2000"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000"/>
              <a:t>With no visual component, radio drama depends on dialogue, music and sound effects to help the listener imagine the characters and story.</a:t>
            </a:r>
            <a:endParaRPr sz="2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descr="Watch Studio C Mondays at 10pm ET/8pm MT on BYUtv.  Watch full episodes of Studio C online here: http://byutv.org/studioc  Like Studio C on Facebook: https://www.facebook.com/StudioCtv  Sponsored in part by Deseret First Credit Union: https://www.dfcu.com" id="78" name="Shape 78" title="Radio Mystery Hour Mayhem">
            <a:hlinkClick r:id="rId3"/>
          </p:cNvPr>
          <p:cNvSpPr/>
          <p:nvPr/>
        </p:nvSpPr>
        <p:spPr>
          <a:xfrm>
            <a:off x="1297500" y="115882"/>
            <a:ext cx="6579076" cy="4934293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</a:t>
            </a:r>
            <a:endParaRPr/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Radio Drama was developed in the 20s </a:t>
            </a:r>
            <a:endParaRPr sz="2000"/>
          </a:p>
          <a:p>
            <a: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Extremely popular until the invention of the television in the 1950s. </a:t>
            </a:r>
            <a:endParaRPr sz="2000"/>
          </a:p>
          <a:p>
            <a: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There are still stations in the UK that do radio dramas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for the next couple of weeks...</a:t>
            </a:r>
            <a:endParaRPr/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You will be writing and performing your own radio dramas!!!!</a:t>
            </a:r>
            <a:endParaRPr sz="2400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So… let’s start generating some ideas! </a:t>
            </a:r>
            <a:endParaRPr sz="2400"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Everyone get out a pencil and a piece of paper.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 your paper, write:</a:t>
            </a:r>
            <a:endParaRPr/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749300" rtl="0">
              <a:lnSpc>
                <a:spcPct val="144444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AutoNum type="arabicPeriod"/>
            </a:pPr>
            <a:r>
              <a:rPr lang="en" sz="24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 specific source of light</a:t>
            </a:r>
            <a:endParaRPr sz="24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81000" lvl="0" marL="749300" rtl="0">
              <a:lnSpc>
                <a:spcPct val="144444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AutoNum type="arabicPeriod"/>
            </a:pPr>
            <a:r>
              <a:rPr lang="en" sz="24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 specific object</a:t>
            </a:r>
            <a:endParaRPr sz="24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81000" lvl="0" marL="749300" rtl="0">
              <a:lnSpc>
                <a:spcPct val="144444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AutoNum type="arabicPeriod"/>
            </a:pPr>
            <a:r>
              <a:rPr lang="en" sz="24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 sound using an onomatopoeia</a:t>
            </a:r>
            <a:endParaRPr sz="24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81000" lvl="0" marL="749300" rtl="0">
              <a:lnSpc>
                <a:spcPct val="144444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AutoNum type="arabicPeriod"/>
            </a:pPr>
            <a:r>
              <a:rPr lang="en" sz="24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 specific place</a:t>
            </a:r>
            <a:endParaRPr sz="24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>
              <a:lnSpc>
                <a:spcPct val="144444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>
              <a:lnSpc>
                <a:spcPct val="144444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" sz="14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When you are done, come and place your paper in a pile on the table at the front of the room.</a:t>
            </a:r>
            <a:endParaRPr sz="14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need 7 volunteers.</a:t>
            </a:r>
            <a:endParaRPr/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