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4" r:id="rId5"/>
    <p:sldId id="260" r:id="rId6"/>
    <p:sldId id="261" r:id="rId7"/>
    <p:sldId id="262" r:id="rId8"/>
    <p:sldId id="263" r:id="rId9"/>
    <p:sldId id="25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009150D-826B-4B4B-BE92-615ED51364BC}" type="datetimeFigureOut">
              <a:rPr lang="en-US" smtClean="0"/>
              <a:t>5/9/2017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6CCCEAB-D209-4C82-BCC0-0397CAE8394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09150D-826B-4B4B-BE92-615ED51364BC}"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CCEAB-D209-4C82-BCC0-0397CAE8394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6CCCEAB-D209-4C82-BCC0-0397CAE8394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09150D-826B-4B4B-BE92-615ED51364BC}"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009150D-826B-4B4B-BE92-615ED51364BC}"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6CCCEAB-D209-4C82-BCC0-0397CAE8394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009150D-826B-4B4B-BE92-615ED51364BC}" type="datetimeFigureOut">
              <a:rPr lang="en-US" smtClean="0"/>
              <a:t>5/9/2017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6CCCEAB-D209-4C82-BCC0-0397CAE8394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009150D-826B-4B4B-BE92-615ED51364BC}"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CCCEAB-D209-4C82-BCC0-0397CAE8394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009150D-826B-4B4B-BE92-615ED51364BC}" type="datetimeFigureOut">
              <a:rPr lang="en-US" smtClean="0"/>
              <a:t>5/9/2017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6CCCEAB-D209-4C82-BCC0-0397CAE8394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09150D-826B-4B4B-BE92-615ED51364BC}"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6CCCEAB-D209-4C82-BCC0-0397CAE8394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009150D-826B-4B4B-BE92-615ED51364BC}"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6CCCEAB-D209-4C82-BCC0-0397CAE83948}"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6CCCEAB-D209-4C82-BCC0-0397CAE8394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009150D-826B-4B4B-BE92-615ED51364BC}" type="datetimeFigureOut">
              <a:rPr lang="en-US" smtClean="0"/>
              <a:t>5/9/2017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6CCCEAB-D209-4C82-BCC0-0397CAE8394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009150D-826B-4B4B-BE92-615ED51364BC}" type="datetimeFigureOut">
              <a:rPr lang="en-US" smtClean="0"/>
              <a:t>5/9/2017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009150D-826B-4B4B-BE92-615ED51364BC}" type="datetimeFigureOut">
              <a:rPr lang="en-US" smtClean="0"/>
              <a:t>5/9/2017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6CCCEAB-D209-4C82-BCC0-0397CAE8394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229600" cy="5668963"/>
          </a:xfrm>
        </p:spPr>
        <p:txBody>
          <a:bodyPr>
            <a:normAutofit/>
          </a:bodyPr>
          <a:lstStyle/>
          <a:p>
            <a:pPr>
              <a:spcAft>
                <a:spcPts val="1200"/>
              </a:spcAft>
            </a:pPr>
            <a:r>
              <a:rPr lang="en-US" dirty="0" smtClean="0"/>
              <a:t>Get your journals/logs and a writing utensil, put your personal belongings up against the wall, and find an open space in the room. </a:t>
            </a:r>
          </a:p>
          <a:p>
            <a:pPr>
              <a:spcAft>
                <a:spcPts val="1200"/>
              </a:spcAft>
            </a:pPr>
            <a:r>
              <a:rPr lang="en-US" dirty="0" smtClean="0"/>
              <a:t>Lie down in your open space.  </a:t>
            </a:r>
          </a:p>
          <a:p>
            <a:pPr>
              <a:spcAft>
                <a:spcPts val="1200"/>
              </a:spcAft>
            </a:pPr>
            <a:r>
              <a:rPr lang="en-US" dirty="0" smtClean="0"/>
              <a:t>Put your journal and writing utensil nearby.</a:t>
            </a:r>
          </a:p>
          <a:p>
            <a:pPr>
              <a:spcAft>
                <a:spcPts val="1200"/>
              </a:spcAft>
            </a:pPr>
            <a:r>
              <a:rPr lang="en-US" dirty="0" smtClean="0"/>
              <a:t>Close your eyes and listen to the music and concentrate on breathing out (exhaling) two beats longer than you are breaking in (inhaling)</a:t>
            </a:r>
            <a:endParaRPr lang="en-US" dirty="0"/>
          </a:p>
        </p:txBody>
      </p:sp>
    </p:spTree>
    <p:extLst>
      <p:ext uri="{BB962C8B-B14F-4D97-AF65-F5344CB8AC3E}">
        <p14:creationId xmlns:p14="http://schemas.microsoft.com/office/powerpoint/2010/main" val="40018145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Relaxation </a:t>
            </a:r>
            <a:r>
              <a:rPr lang="en-US" dirty="0"/>
              <a:t>for the actor is when unnecessary tensions have been removed and the remaining energy is purposefully focused and the awareness is acute – a state in which you are most ready to react.  It is restful alertness.</a:t>
            </a:r>
          </a:p>
        </p:txBody>
      </p:sp>
    </p:spTree>
    <p:extLst>
      <p:ext uri="{BB962C8B-B14F-4D97-AF65-F5344CB8AC3E}">
        <p14:creationId xmlns:p14="http://schemas.microsoft.com/office/powerpoint/2010/main" val="91961003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a:t>
            </a:r>
            <a:r>
              <a:rPr lang="en-US" dirty="0"/>
              <a:t>The most insignificant tension anywhere can paralyze the whole creative process</a:t>
            </a:r>
            <a:r>
              <a:rPr lang="en-US" dirty="0" smtClean="0"/>
              <a:t>.”</a:t>
            </a:r>
          </a:p>
          <a:p>
            <a:pPr marL="0" indent="0" algn="ctr">
              <a:buNone/>
            </a:pPr>
            <a:endParaRPr lang="en-US" dirty="0"/>
          </a:p>
          <a:p>
            <a:pPr marL="0" indent="0" algn="ctr">
              <a:buNone/>
            </a:pPr>
            <a:endParaRPr lang="en-US" dirty="0"/>
          </a:p>
          <a:p>
            <a:pPr marL="0" indent="0" algn="ctr">
              <a:buNone/>
            </a:pPr>
            <a:r>
              <a:rPr lang="en-US" dirty="0"/>
              <a:t>“Make muscle control part of your physical being.”</a:t>
            </a:r>
          </a:p>
          <a:p>
            <a:endParaRPr lang="en-US" dirty="0"/>
          </a:p>
        </p:txBody>
      </p:sp>
    </p:spTree>
    <p:extLst>
      <p:ext uri="{BB962C8B-B14F-4D97-AF65-F5344CB8AC3E}">
        <p14:creationId xmlns:p14="http://schemas.microsoft.com/office/powerpoint/2010/main" val="37168712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Konstantin Stanislavsky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Russian Actor</a:t>
            </a:r>
            <a:r>
              <a:rPr lang="en-US" smtClean="0"/>
              <a:t>, Director </a:t>
            </a:r>
            <a:r>
              <a:rPr lang="en-US" dirty="0" smtClean="0"/>
              <a:t>in late 1800s-1938.</a:t>
            </a:r>
          </a:p>
          <a:p>
            <a:r>
              <a:rPr lang="en-US" dirty="0" smtClean="0"/>
              <a:t>Created a system of acting</a:t>
            </a:r>
          </a:p>
          <a:p>
            <a:pPr lvl="1"/>
            <a:r>
              <a:rPr lang="en-US" dirty="0" smtClean="0"/>
              <a:t>Started with OBSERVATION and IMPRESSIONS</a:t>
            </a:r>
          </a:p>
          <a:p>
            <a:pPr lvl="1"/>
            <a:r>
              <a:rPr lang="en-US" dirty="0" smtClean="0"/>
              <a:t>Developed his own aesthetic feelings and taste</a:t>
            </a:r>
          </a:p>
          <a:p>
            <a:pPr lvl="1"/>
            <a:r>
              <a:rPr lang="en-US" dirty="0" smtClean="0"/>
              <a:t>Wanted to find his true talent in his own way</a:t>
            </a:r>
          </a:p>
          <a:p>
            <a:pPr lvl="1"/>
            <a:r>
              <a:rPr lang="en-US" dirty="0" smtClean="0"/>
              <a:t>Believed that ART is order and grace</a:t>
            </a:r>
          </a:p>
          <a:p>
            <a:pPr lvl="1"/>
            <a:r>
              <a:rPr lang="en-US" dirty="0" smtClean="0"/>
              <a:t>Yearned to learn a CRAFT, not just play a role</a:t>
            </a:r>
          </a:p>
          <a:p>
            <a:r>
              <a:rPr lang="en-US" dirty="0" smtClean="0"/>
              <a:t>System of two branches:</a:t>
            </a:r>
          </a:p>
          <a:p>
            <a:pPr lvl="2"/>
            <a:r>
              <a:rPr lang="en-US" dirty="0" smtClean="0"/>
              <a:t>Practical exercises (work on self)</a:t>
            </a:r>
          </a:p>
          <a:p>
            <a:pPr lvl="2"/>
            <a:r>
              <a:rPr lang="en-US" dirty="0" smtClean="0"/>
              <a:t>Analysis (work on role)</a:t>
            </a:r>
          </a:p>
          <a:p>
            <a:r>
              <a:rPr lang="en-US" dirty="0" smtClean="0"/>
              <a:t>“One must give actors various paths.”</a:t>
            </a:r>
          </a:p>
          <a:p>
            <a:pPr lvl="1"/>
            <a:endParaRPr lang="en-US" dirty="0"/>
          </a:p>
        </p:txBody>
      </p:sp>
    </p:spTree>
    <p:extLst>
      <p:ext uri="{BB962C8B-B14F-4D97-AF65-F5344CB8AC3E}">
        <p14:creationId xmlns:p14="http://schemas.microsoft.com/office/powerpoint/2010/main" val="116771689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50"/>
                                        <p:tgtEl>
                                          <p:spTgt spid="3">
                                            <p:txEl>
                                              <p:pRg st="2" end="2"/>
                                            </p:txEl>
                                          </p:spTgt>
                                        </p:tgtEl>
                                      </p:cBhvr>
                                    </p:animEffect>
                                  </p:childTnLst>
                                </p:cTn>
                              </p:par>
                            </p:childTnLst>
                          </p:cTn>
                        </p:par>
                        <p:par>
                          <p:cTn id="18" fill="hold">
                            <p:stCondLst>
                              <p:cond delay="750"/>
                            </p:stCondLst>
                            <p:childTnLst>
                              <p:par>
                                <p:cTn id="19" presetID="10" presetClass="entr" presetSubtype="0" fill="hold" nodeType="afterEffect">
                                  <p:stCondLst>
                                    <p:cond delay="200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750"/>
                                        <p:tgtEl>
                                          <p:spTgt spid="3">
                                            <p:txEl>
                                              <p:pRg st="3" end="3"/>
                                            </p:txEl>
                                          </p:spTgt>
                                        </p:tgtEl>
                                      </p:cBhvr>
                                    </p:animEffect>
                                  </p:childTnLst>
                                </p:cTn>
                              </p:par>
                            </p:childTnLst>
                          </p:cTn>
                        </p:par>
                        <p:par>
                          <p:cTn id="22" fill="hold">
                            <p:stCondLst>
                              <p:cond delay="3500"/>
                            </p:stCondLst>
                            <p:childTnLst>
                              <p:par>
                                <p:cTn id="23" presetID="10" presetClass="entr" presetSubtype="0" fill="hold" nodeType="afterEffect">
                                  <p:stCondLst>
                                    <p:cond delay="200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750"/>
                                        <p:tgtEl>
                                          <p:spTgt spid="3">
                                            <p:txEl>
                                              <p:pRg st="4" end="4"/>
                                            </p:txEl>
                                          </p:spTgt>
                                        </p:tgtEl>
                                      </p:cBhvr>
                                    </p:animEffect>
                                  </p:childTnLst>
                                </p:cTn>
                              </p:par>
                            </p:childTnLst>
                          </p:cTn>
                        </p:par>
                        <p:par>
                          <p:cTn id="26" fill="hold">
                            <p:stCondLst>
                              <p:cond delay="6250"/>
                            </p:stCondLst>
                            <p:childTnLst>
                              <p:par>
                                <p:cTn id="27" presetID="10" presetClass="entr" presetSubtype="0" fill="hold" nodeType="afterEffect">
                                  <p:stCondLst>
                                    <p:cond delay="200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750"/>
                                        <p:tgtEl>
                                          <p:spTgt spid="3">
                                            <p:txEl>
                                              <p:pRg st="5" end="5"/>
                                            </p:txEl>
                                          </p:spTgt>
                                        </p:tgtEl>
                                      </p:cBhvr>
                                    </p:animEffect>
                                  </p:childTnLst>
                                </p:cTn>
                              </p:par>
                            </p:childTnLst>
                          </p:cTn>
                        </p:par>
                        <p:par>
                          <p:cTn id="30" fill="hold">
                            <p:stCondLst>
                              <p:cond delay="9000"/>
                            </p:stCondLst>
                            <p:childTnLst>
                              <p:par>
                                <p:cTn id="31" presetID="10" presetClass="entr" presetSubtype="0" fill="hold" nodeType="afterEffect">
                                  <p:stCondLst>
                                    <p:cond delay="200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75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750"/>
                                        <p:tgtEl>
                                          <p:spTgt spid="3">
                                            <p:txEl>
                                              <p:pRg st="7" end="7"/>
                                            </p:txEl>
                                          </p:spTgt>
                                        </p:tgtEl>
                                      </p:cBhvr>
                                    </p:animEffect>
                                  </p:childTnLst>
                                </p:cTn>
                              </p:par>
                            </p:childTnLst>
                          </p:cTn>
                        </p:par>
                        <p:par>
                          <p:cTn id="39" fill="hold">
                            <p:stCondLst>
                              <p:cond delay="750"/>
                            </p:stCondLst>
                            <p:childTnLst>
                              <p:par>
                                <p:cTn id="40" presetID="10" presetClass="entr" presetSubtype="0" fill="hold" nodeType="afterEffect">
                                  <p:stCondLst>
                                    <p:cond delay="50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750"/>
                                        <p:tgtEl>
                                          <p:spTgt spid="3">
                                            <p:txEl>
                                              <p:pRg st="8" end="8"/>
                                            </p:txEl>
                                          </p:spTgt>
                                        </p:tgtEl>
                                      </p:cBhvr>
                                    </p:animEffect>
                                  </p:childTnLst>
                                </p:cTn>
                              </p:par>
                            </p:childTnLst>
                          </p:cTn>
                        </p:par>
                        <p:par>
                          <p:cTn id="43" fill="hold">
                            <p:stCondLst>
                              <p:cond delay="2000"/>
                            </p:stCondLst>
                            <p:childTnLst>
                              <p:par>
                                <p:cTn id="44" presetID="10" presetClass="entr" presetSubtype="0" fill="hold" nodeType="afterEffect">
                                  <p:stCondLst>
                                    <p:cond delay="100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fade">
                                      <p:cBhvr>
                                        <p:cTn id="46" dur="750"/>
                                        <p:tgtEl>
                                          <p:spTgt spid="3">
                                            <p:txEl>
                                              <p:pRg st="9" end="9"/>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fade">
                                      <p:cBhvr>
                                        <p:cTn id="51" dur="75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514350" lvl="0" indent="-514350">
              <a:buFont typeface="+mj-lt"/>
              <a:buAutoNum type="arabicPeriod"/>
            </a:pPr>
            <a:endParaRPr lang="en-US" dirty="0" smtClean="0"/>
          </a:p>
          <a:p>
            <a:pPr marL="514350" lvl="0" indent="-514350">
              <a:buFont typeface="+mj-lt"/>
              <a:buAutoNum type="arabicPeriod"/>
            </a:pPr>
            <a:r>
              <a:rPr lang="en-US" b="1" u="sng" dirty="0" smtClean="0"/>
              <a:t>Physical</a:t>
            </a:r>
            <a:r>
              <a:rPr lang="en-US" dirty="0" smtClean="0"/>
              <a:t> </a:t>
            </a:r>
            <a:r>
              <a:rPr lang="en-US" dirty="0"/>
              <a:t>– voice and body as expressive </a:t>
            </a:r>
            <a:r>
              <a:rPr lang="en-US" dirty="0" smtClean="0"/>
              <a:t>instruments</a:t>
            </a:r>
          </a:p>
          <a:p>
            <a:pPr marL="514350" lvl="0" indent="-514350">
              <a:buFont typeface="+mj-lt"/>
              <a:buAutoNum type="arabicPeriod"/>
            </a:pPr>
            <a:endParaRPr lang="en-US" dirty="0"/>
          </a:p>
          <a:p>
            <a:pPr marL="514350" lvl="0" indent="-514350">
              <a:buFont typeface="+mj-lt"/>
              <a:buAutoNum type="arabicPeriod"/>
            </a:pPr>
            <a:r>
              <a:rPr lang="en-US" b="1" u="sng" dirty="0"/>
              <a:t>Conceptual</a:t>
            </a:r>
            <a:r>
              <a:rPr lang="en-US" dirty="0"/>
              <a:t> – analyze the script and recognize how your character fits in </a:t>
            </a:r>
            <a:r>
              <a:rPr lang="en-US" dirty="0" smtClean="0"/>
              <a:t>it</a:t>
            </a:r>
          </a:p>
          <a:p>
            <a:pPr marL="514350" lvl="0" indent="-514350">
              <a:buFont typeface="+mj-lt"/>
              <a:buAutoNum type="arabicPeriod"/>
            </a:pPr>
            <a:endParaRPr lang="en-US" dirty="0"/>
          </a:p>
          <a:p>
            <a:pPr marL="514350" lvl="0" indent="-514350">
              <a:buFont typeface="+mj-lt"/>
              <a:buAutoNum type="arabicPeriod"/>
            </a:pPr>
            <a:r>
              <a:rPr lang="en-US" b="1" u="sng" dirty="0"/>
              <a:t>Spiritual</a:t>
            </a:r>
            <a:r>
              <a:rPr lang="en-US" dirty="0"/>
              <a:t> – be relaxed, centered, observe, focus, be aware and become the character</a:t>
            </a:r>
          </a:p>
          <a:p>
            <a:endParaRPr lang="en-US" dirty="0"/>
          </a:p>
        </p:txBody>
      </p:sp>
    </p:spTree>
    <p:extLst>
      <p:ext uri="{BB962C8B-B14F-4D97-AF65-F5344CB8AC3E}">
        <p14:creationId xmlns:p14="http://schemas.microsoft.com/office/powerpoint/2010/main" val="38598819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r>
              <a:rPr lang="en-US" dirty="0" smtClean="0"/>
              <a:t>“</a:t>
            </a:r>
            <a:r>
              <a:rPr lang="en-US" dirty="0"/>
              <a:t>I saw that freedom of the body, relaxation of muscles and complete subordination of the entire physical apparatus to the actor’s will played an important role in promoting the creative mood.  Such discipline permits splendidly organized creative work which enables the actor to express freely with his body what his soul is feeling.”</a:t>
            </a:r>
          </a:p>
        </p:txBody>
      </p:sp>
    </p:spTree>
    <p:extLst>
      <p:ext uri="{BB962C8B-B14F-4D97-AF65-F5344CB8AC3E}">
        <p14:creationId xmlns:p14="http://schemas.microsoft.com/office/powerpoint/2010/main" val="19021727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a:t>
            </a:r>
            <a:r>
              <a:rPr lang="en-US" dirty="0"/>
              <a:t>The greatest obstacle in the artistic development of an actor is haste.”</a:t>
            </a:r>
          </a:p>
        </p:txBody>
      </p:sp>
    </p:spTree>
    <p:extLst>
      <p:ext uri="{BB962C8B-B14F-4D97-AF65-F5344CB8AC3E}">
        <p14:creationId xmlns:p14="http://schemas.microsoft.com/office/powerpoint/2010/main" val="9241813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Creative </a:t>
            </a:r>
            <a:r>
              <a:rPr lang="en-US" dirty="0"/>
              <a:t>state is when you are relaxed, playful, and non-judgmental – </a:t>
            </a:r>
            <a:endParaRPr lang="en-US" dirty="0" smtClean="0"/>
          </a:p>
          <a:p>
            <a:pPr marL="0" indent="0" algn="ctr">
              <a:buNone/>
            </a:pPr>
            <a:r>
              <a:rPr lang="en-US" dirty="0" smtClean="0"/>
              <a:t>Be </a:t>
            </a:r>
            <a:r>
              <a:rPr lang="en-US" dirty="0"/>
              <a:t>playful, </a:t>
            </a:r>
            <a:endParaRPr lang="en-US" dirty="0" smtClean="0"/>
          </a:p>
          <a:p>
            <a:pPr marL="0" indent="0" algn="ctr">
              <a:buNone/>
            </a:pPr>
            <a:r>
              <a:rPr lang="en-US" dirty="0" smtClean="0"/>
              <a:t>Be whole, </a:t>
            </a:r>
          </a:p>
          <a:p>
            <a:pPr marL="0" indent="0" algn="ctr">
              <a:buNone/>
            </a:pPr>
            <a:r>
              <a:rPr lang="en-US" dirty="0" smtClean="0"/>
              <a:t>Be open</a:t>
            </a:r>
            <a:r>
              <a:rPr lang="en-US" dirty="0"/>
              <a:t>.</a:t>
            </a:r>
          </a:p>
        </p:txBody>
      </p:sp>
    </p:spTree>
    <p:extLst>
      <p:ext uri="{BB962C8B-B14F-4D97-AF65-F5344CB8AC3E}">
        <p14:creationId xmlns:p14="http://schemas.microsoft.com/office/powerpoint/2010/main" val="33519326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r>
              <a:rPr lang="en-US" dirty="0" smtClean="0"/>
              <a:t>Round-the-table work = analysis</a:t>
            </a:r>
          </a:p>
          <a:p>
            <a:endParaRPr lang="en-US" dirty="0" smtClean="0"/>
          </a:p>
          <a:p>
            <a:r>
              <a:rPr lang="en-US" dirty="0" smtClean="0"/>
              <a:t>Homework that will give you context of your play and character!</a:t>
            </a:r>
            <a:endParaRPr lang="en-US" dirty="0"/>
          </a:p>
        </p:txBody>
      </p:sp>
      <p:sp>
        <p:nvSpPr>
          <p:cNvPr id="2" name="Title 1"/>
          <p:cNvSpPr>
            <a:spLocks noGrp="1"/>
          </p:cNvSpPr>
          <p:nvPr>
            <p:ph type="ctrTitle"/>
          </p:nvPr>
        </p:nvSpPr>
        <p:spPr/>
        <p:txBody>
          <a:bodyPr/>
          <a:lstStyle/>
          <a:p>
            <a:r>
              <a:rPr lang="en-US" dirty="0" smtClean="0"/>
              <a:t>Shakespeare Meets Stanislavsky</a:t>
            </a:r>
            <a:endParaRPr lang="en-US" dirty="0"/>
          </a:p>
        </p:txBody>
      </p:sp>
    </p:spTree>
    <p:extLst>
      <p:ext uri="{BB962C8B-B14F-4D97-AF65-F5344CB8AC3E}">
        <p14:creationId xmlns:p14="http://schemas.microsoft.com/office/powerpoint/2010/main" val="328329617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TotalTime>
  <Words>362</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PowerPoint Presentation</vt:lpstr>
      <vt:lpstr>PowerPoint Presentation</vt:lpstr>
      <vt:lpstr>PowerPoint Presentation</vt:lpstr>
      <vt:lpstr>Konstantin Stanislavsky</vt:lpstr>
      <vt:lpstr>PowerPoint Presentation</vt:lpstr>
      <vt:lpstr>PowerPoint Presentation</vt:lpstr>
      <vt:lpstr>PowerPoint Presentation</vt:lpstr>
      <vt:lpstr>PowerPoint Presentation</vt:lpstr>
      <vt:lpstr>Shakespeare Meets Stanislavsky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Shawnda</dc:creator>
  <cp:lastModifiedBy>Shawnda</cp:lastModifiedBy>
  <cp:revision>4</cp:revision>
  <dcterms:created xsi:type="dcterms:W3CDTF">2016-08-30T19:01:30Z</dcterms:created>
  <dcterms:modified xsi:type="dcterms:W3CDTF">2017-05-09T21:27:30Z</dcterms:modified>
</cp:coreProperties>
</file>