
<file path=[Content_Types].xml><?xml version="1.0" encoding="utf-8"?>
<Types xmlns="http://schemas.openxmlformats.org/package/2006/content-types">
  <Override PartName="/ppt/slides/slide18.xml" ContentType="application/vnd.openxmlformats-officedocument.presentationml.slide+xml"/>
  <Override PartName="/ppt/slideLayouts/slideLayout15.xml" ContentType="application/vnd.openxmlformats-officedocument.presentationml.slideLayout+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5.xml" ContentType="application/vnd.openxmlformats-officedocument.presentationml.slideLayout+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slideLayouts/slideLayout16.xml" ContentType="application/vnd.openxmlformats-officedocument.presentationml.slideLayout+xml"/>
  <Override PartName="/ppt/tableStyles.xml" ContentType="application/vnd.openxmlformats-officedocument.presentationml.tableStyles+xml"/>
  <Override PartName="/ppt/notesSlides/notesSlide5.xml" ContentType="application/vnd.openxmlformats-officedocument.presentationml.notesSlide+xml"/>
  <Override PartName="/ppt/slides/slide15.xml" ContentType="application/vnd.openxmlformats-officedocument.presentationml.slide+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s/slide6.xml" ContentType="application/vnd.openxmlformats-officedocument.presentationml.slide+xml"/>
  <Override PartName="/ppt/notesSlides/notesSlide1.xml" ContentType="application/vnd.openxmlformats-officedocument.presentationml.notes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Layouts/slideLayout17.xml" ContentType="application/vnd.openxmlformats-officedocument.presentationml.slideLayout+xml"/>
  <Override PartName="/ppt/notesSlides/notesSlide6.xml" ContentType="application/vnd.openxmlformats-officedocument.presentationml.notesSlide+xml"/>
  <Override PartName="/ppt/slides/slide16.xml" ContentType="application/vnd.openxmlformats-officedocument.presentationml.slide+xml"/>
  <Override PartName="/ppt/slideLayouts/slideLayout13.xml" ContentType="application/vnd.openxmlformats-officedocument.presentationml.slideLayout+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Layouts/slideLayout18.xml" ContentType="application/vnd.openxmlformats-officedocument.presentationml.slideLayout+xml"/>
  <Override PartName="/ppt/slides/slide20.xml" ContentType="application/vnd.openxmlformats-officedocument.presentationml.slide+xml"/>
  <Override PartName="/ppt/notesSlides/notesSlide7.xml" ContentType="application/vnd.openxmlformats-officedocument.presentationml.notesSlide+xml"/>
  <Override PartName="/ppt/slides/slide17.xml" ContentType="application/vnd.openxmlformats-officedocument.presentationml.slide+xml"/>
  <Override PartName="/ppt/slideLayouts/slideLayout14.xml" ContentType="application/vnd.openxmlformats-officedocument.presentationml.slideLayout+xml"/>
  <Override PartName="/ppt/notesSlides/notesSlide3.xml" ContentType="application/vnd.openxmlformats-officedocument.presentationml.notesSlide+xml"/>
  <Override PartName="/ppt/slides/slide8.xml" ContentType="application/vnd.openxmlformats-officedocument.presentationml.slide+xml"/>
  <Override PartName="/ppt/notesSlides/notesSlide10.xml" ContentType="application/vnd.openxmlformats-officedocument.presentationml.notes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Override PartName="/ppt/slideLayouts/slideLayout1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r:id="rId1"/>
  </p:sldMasterIdLst>
  <p:notesMasterIdLst>
    <p:notesMasterId r:id="rId26"/>
  </p:notesMasterIdLst>
  <p:sldIdLst>
    <p:sldId id="256" r:id="rId2"/>
    <p:sldId id="284" r:id="rId3"/>
    <p:sldId id="263" r:id="rId4"/>
    <p:sldId id="272" r:id="rId5"/>
    <p:sldId id="273" r:id="rId6"/>
    <p:sldId id="274" r:id="rId7"/>
    <p:sldId id="275" r:id="rId8"/>
    <p:sldId id="276" r:id="rId9"/>
    <p:sldId id="277" r:id="rId10"/>
    <p:sldId id="278" r:id="rId11"/>
    <p:sldId id="279" r:id="rId12"/>
    <p:sldId id="268" r:id="rId13"/>
    <p:sldId id="264" r:id="rId14"/>
    <p:sldId id="270" r:id="rId15"/>
    <p:sldId id="267" r:id="rId16"/>
    <p:sldId id="269" r:id="rId17"/>
    <p:sldId id="280" r:id="rId18"/>
    <p:sldId id="281" r:id="rId19"/>
    <p:sldId id="257" r:id="rId20"/>
    <p:sldId id="259" r:id="rId21"/>
    <p:sldId id="261" r:id="rId22"/>
    <p:sldId id="266" r:id="rId23"/>
    <p:sldId id="282" r:id="rId24"/>
    <p:sldId id="283"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FF66"/>
    <a:srgbClr val="804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620"/>
    <p:restoredTop sz="94660"/>
  </p:normalViewPr>
  <p:slideViewPr>
    <p:cSldViewPr snapToObjects="1">
      <p:cViewPr varScale="1">
        <p:scale>
          <a:sx n="82" d="100"/>
          <a:sy n="82" d="100"/>
        </p:scale>
        <p:origin x="-1104"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6F1DDC-BAB8-3C41-92E3-6F07F600B60B}" type="datetimeFigureOut">
              <a:rPr lang="en-US" smtClean="0"/>
              <a:pPr/>
              <a:t>10/20/15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93223E-CB13-7D45-890C-8D5258DF22C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of the most noticeable</a:t>
            </a:r>
            <a:r>
              <a:rPr lang="en-US" baseline="0" dirty="0" smtClean="0"/>
              <a:t> design elements and is probably the most dominant. Often least understood. Ironic because we grow up with color all around us. All day, every day.  Because we are in constant contact with color, lots of time we just accept it without thinking about it.  Today going to </a:t>
            </a:r>
            <a:r>
              <a:rPr lang="en-US" b="1" baseline="0" dirty="0" smtClean="0"/>
              <a:t>unpack</a:t>
            </a:r>
            <a:r>
              <a:rPr lang="en-US" baseline="0" dirty="0" smtClean="0"/>
              <a:t> some of the meanings of color and how we can use it to tell the stories we want to, to manipulate the audience to experience what we want them to. </a:t>
            </a:r>
          </a:p>
          <a:p>
            <a:endParaRPr lang="en-US" baseline="0" dirty="0" smtClean="0"/>
          </a:p>
          <a:p>
            <a:r>
              <a:rPr lang="en-US" baseline="0" dirty="0" smtClean="0"/>
              <a:t>Grab your notes. </a:t>
            </a:r>
          </a:p>
          <a:p>
            <a:endParaRPr lang="en-US" baseline="0" dirty="0" smtClean="0"/>
          </a:p>
          <a:p>
            <a:r>
              <a:rPr lang="en-US" baseline="0" dirty="0" smtClean="0"/>
              <a:t>We all have images or emotions that we associate with certain colors. So For the next couple minutes (3-4), going to have you go through each of the colors I write on the board write down what you imagine—what emotions, moods, images, actions, characters do you visualize?   </a:t>
            </a:r>
            <a:r>
              <a:rPr lang="en-US" baseline="0" smtClean="0"/>
              <a:t>Why? </a:t>
            </a:r>
            <a:endParaRPr lang="en-US" dirty="0"/>
          </a:p>
        </p:txBody>
      </p:sp>
      <p:sp>
        <p:nvSpPr>
          <p:cNvPr id="4" name="Slide Number Placeholder 3"/>
          <p:cNvSpPr>
            <a:spLocks noGrp="1"/>
          </p:cNvSpPr>
          <p:nvPr>
            <p:ph type="sldNum" sz="quarter" idx="10"/>
          </p:nvPr>
        </p:nvSpPr>
        <p:spPr/>
        <p:txBody>
          <a:bodyPr/>
          <a:lstStyle/>
          <a:p>
            <a:fld id="{3893223E-CB13-7D45-890C-8D5258DF22C2}"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Have students</a:t>
            </a:r>
            <a:r>
              <a:rPr lang="en-US" baseline="0" dirty="0" smtClean="0"/>
              <a:t> get out their scripts and work on answering these questions. 10ish </a:t>
            </a:r>
            <a:r>
              <a:rPr lang="en-US" baseline="0" dirty="0" err="1" smtClean="0"/>
              <a:t>mins</a:t>
            </a:r>
            <a:r>
              <a:rPr lang="en-US" baseline="0" dirty="0" smtClean="0"/>
              <a:t>, Bring ‘</a:t>
            </a:r>
            <a:r>
              <a:rPr lang="en-US" baseline="0" dirty="0" err="1" smtClean="0"/>
              <a:t>em</a:t>
            </a:r>
            <a:r>
              <a:rPr lang="en-US" baseline="0" dirty="0" smtClean="0"/>
              <a:t> back in, check in randomly with students. Workshop as a class.</a:t>
            </a:r>
            <a:endParaRPr lang="en-US" dirty="0"/>
          </a:p>
        </p:txBody>
      </p:sp>
      <p:sp>
        <p:nvSpPr>
          <p:cNvPr id="4" name="Slide Number Placeholder 3"/>
          <p:cNvSpPr>
            <a:spLocks noGrp="1"/>
          </p:cNvSpPr>
          <p:nvPr>
            <p:ph type="sldNum" sz="quarter" idx="10"/>
          </p:nvPr>
        </p:nvSpPr>
        <p:spPr/>
        <p:txBody>
          <a:bodyPr/>
          <a:lstStyle/>
          <a:p>
            <a:fld id="{3893223E-CB13-7D45-890C-8D5258DF22C2}" type="slidenum">
              <a:rPr lang="en-US" smtClean="0"/>
              <a:pPr/>
              <a:t>23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893223E-CB13-7D45-890C-8D5258DF22C2}" type="slidenum">
              <a:rPr lang="en-US" smtClean="0"/>
              <a:pPr/>
              <a:t>24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emotions, personalities, character</a:t>
            </a:r>
            <a:r>
              <a:rPr lang="en-US" baseline="0" dirty="0" smtClean="0"/>
              <a:t> types, images</a:t>
            </a:r>
            <a:endParaRPr lang="en-US" dirty="0"/>
          </a:p>
        </p:txBody>
      </p:sp>
      <p:sp>
        <p:nvSpPr>
          <p:cNvPr id="4" name="Slide Number Placeholder 3"/>
          <p:cNvSpPr>
            <a:spLocks noGrp="1"/>
          </p:cNvSpPr>
          <p:nvPr>
            <p:ph type="sldNum" sz="quarter" idx="10"/>
          </p:nvPr>
        </p:nvSpPr>
        <p:spPr/>
        <p:txBody>
          <a:bodyPr/>
          <a:lstStyle/>
          <a:p>
            <a:fld id="{3893223E-CB13-7D45-890C-8D5258DF22C2}"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Crazy how many</a:t>
            </a:r>
            <a:r>
              <a:rPr lang="en-US" baseline="0" dirty="0" smtClean="0"/>
              <a:t> meanings each color can have. </a:t>
            </a:r>
            <a:endParaRPr lang="en-US" dirty="0"/>
          </a:p>
        </p:txBody>
      </p:sp>
      <p:sp>
        <p:nvSpPr>
          <p:cNvPr id="4" name="Slide Number Placeholder 3"/>
          <p:cNvSpPr>
            <a:spLocks noGrp="1"/>
          </p:cNvSpPr>
          <p:nvPr>
            <p:ph type="sldNum" sz="quarter" idx="10"/>
          </p:nvPr>
        </p:nvSpPr>
        <p:spPr/>
        <p:txBody>
          <a:bodyPr/>
          <a:lstStyle/>
          <a:p>
            <a:fld id="{3893223E-CB13-7D45-890C-8D5258DF22C2}" type="slidenum">
              <a:rPr lang="en-US" smtClean="0"/>
              <a:pPr/>
              <a:t>11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These</a:t>
            </a:r>
            <a:r>
              <a:rPr lang="en-US" baseline="0" dirty="0" smtClean="0"/>
              <a:t> terms give a little more </a:t>
            </a:r>
            <a:r>
              <a:rPr lang="en-US" baseline="0" dirty="0" err="1" smtClean="0"/>
              <a:t>nitty</a:t>
            </a:r>
            <a:r>
              <a:rPr lang="en-US" baseline="0" dirty="0" smtClean="0"/>
              <a:t> gritty break down of what color is.  Know these terms. This is </a:t>
            </a:r>
            <a:r>
              <a:rPr lang="en-US" baseline="0" dirty="0" err="1" smtClean="0"/>
              <a:t>vocab</a:t>
            </a:r>
            <a:r>
              <a:rPr lang="en-US" baseline="0" dirty="0" smtClean="0"/>
              <a:t> that designers, artists need to understand to work effectively in professional world. Even if not planning to pursue </a:t>
            </a:r>
            <a:r>
              <a:rPr lang="en-US" baseline="0" dirty="0" err="1" smtClean="0"/>
              <a:t>prof</a:t>
            </a:r>
            <a:r>
              <a:rPr lang="en-US" baseline="0" dirty="0" smtClean="0"/>
              <a:t> design career, this </a:t>
            </a:r>
            <a:r>
              <a:rPr lang="en-US" baseline="0" dirty="0" err="1" smtClean="0"/>
              <a:t>vocab</a:t>
            </a:r>
            <a:r>
              <a:rPr lang="en-US" baseline="0" dirty="0" smtClean="0"/>
              <a:t> is a great thing to have in your mental toolkit—plus these might show up on test.</a:t>
            </a:r>
            <a:endParaRPr lang="en-US" dirty="0" smtClean="0"/>
          </a:p>
          <a:p>
            <a:endParaRPr lang="en-US" dirty="0"/>
          </a:p>
        </p:txBody>
      </p:sp>
      <p:sp>
        <p:nvSpPr>
          <p:cNvPr id="4" name="Slide Number Placeholder 3"/>
          <p:cNvSpPr>
            <a:spLocks noGrp="1"/>
          </p:cNvSpPr>
          <p:nvPr>
            <p:ph type="sldNum" sz="quarter" idx="10"/>
          </p:nvPr>
        </p:nvSpPr>
        <p:spPr/>
        <p:txBody>
          <a:bodyPr/>
          <a:lstStyle/>
          <a:p>
            <a:fld id="{3893223E-CB13-7D45-890C-8D5258DF22C2}" type="slidenum">
              <a:rPr lang="en-US" smtClean="0"/>
              <a:pPr/>
              <a:t>12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Opposite each other on the color wheel.</a:t>
            </a:r>
            <a:r>
              <a:rPr lang="en-US" baseline="0" dirty="0" smtClean="0"/>
              <a:t> They accent one another, cause other to POP!</a:t>
            </a:r>
            <a:endParaRPr lang="en-US" dirty="0" smtClean="0"/>
          </a:p>
          <a:p>
            <a:endParaRPr lang="en-US" dirty="0"/>
          </a:p>
        </p:txBody>
      </p:sp>
      <p:sp>
        <p:nvSpPr>
          <p:cNvPr id="4" name="Slide Number Placeholder 3"/>
          <p:cNvSpPr>
            <a:spLocks noGrp="1"/>
          </p:cNvSpPr>
          <p:nvPr>
            <p:ph type="sldNum" sz="quarter" idx="10"/>
          </p:nvPr>
        </p:nvSpPr>
        <p:spPr/>
        <p:txBody>
          <a:bodyPr/>
          <a:lstStyle/>
          <a:p>
            <a:fld id="{3893223E-CB13-7D45-890C-8D5258DF22C2}" type="slidenum">
              <a:rPr lang="en-US" smtClean="0"/>
              <a:pPr/>
              <a:t>15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Just from looking at color contrast, do the people stand out more or the set? What effect does that create??</a:t>
            </a:r>
          </a:p>
          <a:p>
            <a:endParaRPr lang="en-US" baseline="0" dirty="0" smtClean="0"/>
          </a:p>
          <a:p>
            <a:r>
              <a:rPr lang="en-US" baseline="0" dirty="0" smtClean="0"/>
              <a:t>This is a scene from The Mousetrap done at USF a few years back. This is a murder mystery. While the characters are what drive the story, the color choices for the set make it a </a:t>
            </a:r>
            <a:r>
              <a:rPr lang="en-US" baseline="0" dirty="0" err="1" smtClean="0"/>
              <a:t>contstnat</a:t>
            </a:r>
            <a:r>
              <a:rPr lang="en-US" baseline="0" dirty="0" smtClean="0"/>
              <a:t> focal point, this gives the effect that **characters are overwhelmed by the world they’re in. Environment=eccentric, maybe volatile or violent. They are at the mercy of the environment (trapped in snow storm, never know where killer may be lurking)</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Manipulation Tip: Strongly contrasting colors</a:t>
            </a:r>
            <a:r>
              <a:rPr lang="en-US" b="1" baseline="0" dirty="0" smtClean="0"/>
              <a:t> (patterns) create greater dynamic tension than less conflicting hues. </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3893223E-CB13-7D45-890C-8D5258DF22C2}" type="slidenum">
              <a:rPr lang="en-US" smtClean="0"/>
              <a:pPr/>
              <a:t>19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Huge Manipulating Device:</a:t>
            </a:r>
            <a:r>
              <a:rPr lang="en-US" baseline="0" dirty="0" smtClean="0"/>
              <a:t> Adding c</a:t>
            </a:r>
            <a:r>
              <a:rPr lang="en-US" dirty="0" smtClean="0"/>
              <a:t>ontrasting pops of color</a:t>
            </a:r>
            <a:r>
              <a:rPr lang="en-US" baseline="0" dirty="0" smtClean="0"/>
              <a:t> to a stage picture to highlight the things the designer wants you to read into.</a:t>
            </a:r>
          </a:p>
          <a:p>
            <a:r>
              <a:rPr lang="en-US" baseline="0" dirty="0" smtClean="0"/>
              <a:t> </a:t>
            </a:r>
          </a:p>
          <a:p>
            <a:r>
              <a:rPr lang="en-US" baseline="0" dirty="0" smtClean="0"/>
              <a:t>This picture is different because surroundings are intentionally muted, cold, grey, so that pops of contrasting color show up on the people, can highlight specific attributes about the CHARACTERS.</a:t>
            </a:r>
          </a:p>
          <a:p>
            <a:r>
              <a:rPr lang="en-US" baseline="0" dirty="0" smtClean="0"/>
              <a:t>  </a:t>
            </a:r>
          </a:p>
          <a:p>
            <a:r>
              <a:rPr lang="en-US" baseline="0" dirty="0" smtClean="0"/>
              <a:t>What colors stand out here? Where/How do we see them? What could it signify about the characters—based on what we know about red and based on their placement?</a:t>
            </a:r>
          </a:p>
          <a:p>
            <a:endParaRPr lang="en-US" baseline="0" dirty="0" smtClean="0"/>
          </a:p>
          <a:p>
            <a:r>
              <a:rPr lang="en-US" baseline="0" dirty="0" smtClean="0"/>
              <a:t>Red—power, aggression, energy. Lady M—lips, her words are her weapon, her power source. Macbeth’s is on his collar, what could this color placement </a:t>
            </a:r>
            <a:r>
              <a:rPr lang="en-US" baseline="0" dirty="0" err="1" smtClean="0"/>
              <a:t>mean?neck</a:t>
            </a:r>
            <a:r>
              <a:rPr lang="en-US" baseline="0" dirty="0" smtClean="0"/>
              <a:t> controls the head, almost like he’s being controlled by power. (maybe her power) who looks more in control.</a:t>
            </a:r>
            <a:endParaRPr lang="en-US" dirty="0"/>
          </a:p>
        </p:txBody>
      </p:sp>
      <p:sp>
        <p:nvSpPr>
          <p:cNvPr id="4" name="Slide Number Placeholder 3"/>
          <p:cNvSpPr>
            <a:spLocks noGrp="1"/>
          </p:cNvSpPr>
          <p:nvPr>
            <p:ph type="sldNum" sz="quarter" idx="10"/>
          </p:nvPr>
        </p:nvSpPr>
        <p:spPr/>
        <p:txBody>
          <a:bodyPr/>
          <a:lstStyle/>
          <a:p>
            <a:fld id="{3893223E-CB13-7D45-890C-8D5258DF22C2}" type="slidenum">
              <a:rPr lang="en-US" smtClean="0"/>
              <a:pPr/>
              <a:t>20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Color can</a:t>
            </a:r>
            <a:r>
              <a:rPr lang="en-US" baseline="0" dirty="0" smtClean="0"/>
              <a:t> show simultaneous diversity a unity in an environment/group of characters. </a:t>
            </a:r>
          </a:p>
          <a:p>
            <a:endParaRPr lang="en-US" baseline="0" dirty="0" smtClean="0"/>
          </a:p>
          <a:p>
            <a:r>
              <a:rPr lang="en-US" baseline="0" dirty="0" smtClean="0"/>
              <a:t>Contrast is there, but it’s cohesive it gels, not off putting.</a:t>
            </a:r>
            <a:endParaRPr lang="en-US" dirty="0"/>
          </a:p>
        </p:txBody>
      </p:sp>
      <p:sp>
        <p:nvSpPr>
          <p:cNvPr id="4" name="Slide Number Placeholder 3"/>
          <p:cNvSpPr>
            <a:spLocks noGrp="1"/>
          </p:cNvSpPr>
          <p:nvPr>
            <p:ph type="sldNum" sz="quarter" idx="10"/>
          </p:nvPr>
        </p:nvSpPr>
        <p:spPr/>
        <p:txBody>
          <a:bodyPr/>
          <a:lstStyle/>
          <a:p>
            <a:fld id="{3893223E-CB13-7D45-890C-8D5258DF22C2}" type="slidenum">
              <a:rPr lang="en-US" smtClean="0"/>
              <a:pPr/>
              <a:t>21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Can also</a:t>
            </a:r>
            <a:r>
              <a:rPr lang="en-US" baseline="0" dirty="0" smtClean="0"/>
              <a:t> show divisions or distinction among characters. </a:t>
            </a:r>
          </a:p>
          <a:p>
            <a:endParaRPr lang="en-US" baseline="0" dirty="0" smtClean="0"/>
          </a:p>
          <a:p>
            <a:r>
              <a:rPr lang="en-US" baseline="0" dirty="0" smtClean="0"/>
              <a:t>What colors stand out to you the most in this image? Do you feel like they should be together?</a:t>
            </a:r>
          </a:p>
          <a:p>
            <a:endParaRPr lang="en-US" baseline="0" dirty="0" smtClean="0"/>
          </a:p>
          <a:p>
            <a:r>
              <a:rPr lang="en-US" baseline="0" dirty="0" smtClean="0"/>
              <a:t>What group does </a:t>
            </a:r>
            <a:r>
              <a:rPr lang="en-US" baseline="0" dirty="0" err="1" smtClean="0"/>
              <a:t>william</a:t>
            </a:r>
            <a:r>
              <a:rPr lang="en-US" baseline="0" dirty="0" smtClean="0"/>
              <a:t> belong in? In movie, William exists between both world, with the rich and the poor—his color shows strength, power, but more rugged, rudimentary version.</a:t>
            </a:r>
          </a:p>
          <a:p>
            <a:endParaRPr lang="en-US" baseline="0" dirty="0" smtClean="0"/>
          </a:p>
          <a:p>
            <a:r>
              <a:rPr lang="en-US" baseline="0" dirty="0" smtClean="0"/>
              <a:t>Count </a:t>
            </a:r>
            <a:r>
              <a:rPr lang="en-US" baseline="0" dirty="0" err="1" smtClean="0"/>
              <a:t>Adamar</a:t>
            </a:r>
            <a:r>
              <a:rPr lang="en-US" baseline="0" dirty="0" smtClean="0"/>
              <a:t> also shows strength and power in color. But what does the color suggest most strongly in this image?</a:t>
            </a:r>
            <a:endParaRPr lang="en-US" dirty="0"/>
          </a:p>
        </p:txBody>
      </p:sp>
      <p:sp>
        <p:nvSpPr>
          <p:cNvPr id="4" name="Slide Number Placeholder 3"/>
          <p:cNvSpPr>
            <a:spLocks noGrp="1"/>
          </p:cNvSpPr>
          <p:nvPr>
            <p:ph type="sldNum" sz="quarter" idx="10"/>
          </p:nvPr>
        </p:nvSpPr>
        <p:spPr/>
        <p:txBody>
          <a:bodyPr/>
          <a:lstStyle/>
          <a:p>
            <a:fld id="{3893223E-CB13-7D45-890C-8D5258DF22C2}" type="slidenum">
              <a:rPr lang="en-US" smtClean="0"/>
              <a:pPr/>
              <a:t>22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209800" y="5056632"/>
            <a:ext cx="6477000" cy="704088"/>
          </a:xfrm>
        </p:spPr>
        <p:txBody>
          <a:bodyPr vert="horz" lIns="91440" tIns="0" rIns="45720" bIns="0" rtlCol="0">
            <a:normAutofit/>
          </a:bodyPr>
          <a:lstStyle>
            <a:lvl1pPr marL="0" indent="0" algn="l" defTabSz="914400" rtl="0" eaLnBrk="1" latinLnBrk="0" hangingPunct="1">
              <a:lnSpc>
                <a:spcPts val="2600"/>
              </a:lnSpc>
              <a:spcBef>
                <a:spcPts val="200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C9D80867-1473-2946-AF9A-1F62AFA5F607}" type="datetimeFigureOut">
              <a:rPr lang="en-US" smtClean="0"/>
              <a:pPr/>
              <a:t>10/20/15</a:t>
            </a:fld>
            <a:endParaRPr lang="en-US"/>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5319E736-3280-F045-ACBA-1C7343B2491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C9D80867-1473-2946-AF9A-1F62AFA5F607}" type="datetimeFigureOut">
              <a:rPr lang="en-US" smtClean="0"/>
              <a:pPr/>
              <a:t>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19E736-3280-F045-ACBA-1C7343B2491B}" type="slidenum">
              <a:rPr lang="en-US" smtClean="0"/>
              <a:pPr/>
              <a:t>‹#›</a:t>
            </a:fld>
            <a:endParaRPr lang="en-US"/>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C9D80867-1473-2946-AF9A-1F62AFA5F607}" type="datetimeFigureOut">
              <a:rPr lang="en-US" smtClean="0"/>
              <a:pPr/>
              <a:t>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19E736-3280-F045-ACBA-1C7343B2491B}" type="slidenum">
              <a:rPr lang="en-US" smtClean="0"/>
              <a:pPr/>
              <a:t>‹#›</a:t>
            </a:fld>
            <a:endParaRPr lang="en-US"/>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C9D80867-1473-2946-AF9A-1F62AFA5F607}" type="datetimeFigureOut">
              <a:rPr lang="en-US" smtClean="0"/>
              <a:pPr/>
              <a:t>10/20/15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19E736-3280-F045-ACBA-1C7343B2491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D80867-1473-2946-AF9A-1F62AFA5F607}" type="datetimeFigureOut">
              <a:rPr lang="en-US" smtClean="0"/>
              <a:pPr/>
              <a:t>10/20/15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19E736-3280-F045-ACBA-1C7343B2491B}"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US" smtClean="0"/>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914398" y="2866030"/>
            <a:ext cx="3563938" cy="2163171"/>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D80867-1473-2946-AF9A-1F62AFA5F607}" type="datetimeFigureOut">
              <a:rPr lang="en-US" smtClean="0"/>
              <a:pPr/>
              <a:t>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19E736-3280-F045-ACBA-1C7343B2491B}"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D80867-1473-2946-AF9A-1F62AFA5F607}" type="datetimeFigureOut">
              <a:rPr lang="en-US" smtClean="0"/>
              <a:pPr/>
              <a:t>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19E736-3280-F045-ACBA-1C7343B2491B}" type="slidenum">
              <a:rPr lang="en-US" smtClean="0"/>
              <a:pPr/>
              <a:t>‹#›</a:t>
            </a:fld>
            <a:endParaRPr lang="en-US"/>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n-US" smtClean="0"/>
              <a:t>Click icon to add picture</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n-US" smtClean="0"/>
              <a:t>Click icon to add picture</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n-US" smtClean="0"/>
              <a:t>Click icon to add picture</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D80867-1473-2946-AF9A-1F62AFA5F607}" type="datetimeFigureOut">
              <a:rPr lang="en-US" smtClean="0"/>
              <a:pPr/>
              <a:t>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19E736-3280-F045-ACBA-1C7343B2491B}"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D80867-1473-2946-AF9A-1F62AFA5F607}" type="datetimeFigureOut">
              <a:rPr lang="en-US" smtClean="0"/>
              <a:pPr/>
              <a:t>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19E736-3280-F045-ACBA-1C7343B2491B}" type="slidenum">
              <a:rPr lang="en-US" smtClean="0"/>
              <a:pPr/>
              <a:t>‹#›</a:t>
            </a:fld>
            <a:endParaRPr lang="en-US"/>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n-US" smtClean="0"/>
              <a:t>Click icon to add picture</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n-US" smtClean="0"/>
              <a:t>Click icon to add picture</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n-US" smtClean="0"/>
              <a:t>Click icon to add picture</a:t>
            </a:r>
            <a:endParaRPr/>
          </a:p>
        </p:txBody>
      </p:sp>
      <p:sp>
        <p:nvSpPr>
          <p:cNvPr id="4" name="Text Placeholder 3"/>
          <p:cNvSpPr>
            <a:spLocks noGrp="1"/>
          </p:cNvSpPr>
          <p:nvPr>
            <p:ph type="body" sz="half" idx="2"/>
          </p:nvPr>
        </p:nvSpPr>
        <p:spPr>
          <a:xfrm>
            <a:off x="914400" y="4926106"/>
            <a:ext cx="7315200" cy="990600"/>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D80867-1473-2946-AF9A-1F62AFA5F607}" type="datetimeFigureOut">
              <a:rPr lang="en-US" smtClean="0"/>
              <a:pPr/>
              <a:t>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19E736-3280-F045-ACBA-1C7343B2491B}"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C9D80867-1473-2946-AF9A-1F62AFA5F607}" type="datetimeFigureOut">
              <a:rPr lang="en-US" smtClean="0"/>
              <a:pPr/>
              <a:t>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19E736-3280-F045-ACBA-1C7343B2491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C9D80867-1473-2946-AF9A-1F62AFA5F607}" type="datetimeFigureOut">
              <a:rPr lang="en-US" smtClean="0"/>
              <a:pPr/>
              <a:t>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19E736-3280-F045-ACBA-1C7343B2491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C9D80867-1473-2946-AF9A-1F62AFA5F607}" type="datetimeFigureOut">
              <a:rPr lang="en-US" smtClean="0"/>
              <a:pPr/>
              <a:t>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19E736-3280-F045-ACBA-1C7343B2491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n-US" smtClean="0"/>
              <a:t>Click to edit Master title style</a:t>
            </a:r>
            <a:endParaRPr/>
          </a:p>
        </p:txBody>
      </p:sp>
      <p:sp>
        <p:nvSpPr>
          <p:cNvPr id="3" name="Subtitle 2"/>
          <p:cNvSpPr>
            <a:spLocks noGrp="1"/>
          </p:cNvSpPr>
          <p:nvPr>
            <p:ph type="subTitle" idx="1"/>
          </p:nvPr>
        </p:nvSpPr>
        <p:spPr>
          <a:xfrm>
            <a:off x="3960813" y="5056909"/>
            <a:ext cx="4724400" cy="706586"/>
          </a:xfrm>
        </p:spPr>
        <p:txBody>
          <a:bodyPr lIns="91440" tIns="0" rIns="45720" bIns="0">
            <a:normAutofit/>
          </a:bodyPr>
          <a:lstStyle>
            <a:lvl1pPr marL="0" indent="0" algn="l">
              <a:lnSpc>
                <a:spcPts val="2600"/>
              </a:lnSpc>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C9D80867-1473-2946-AF9A-1F62AFA5F607}" type="datetimeFigureOut">
              <a:rPr lang="en-US" smtClean="0"/>
              <a:pPr/>
              <a:t>10/20/15</a:t>
            </a:fld>
            <a:endParaRPr lang="en-US"/>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5319E736-3280-F045-ACBA-1C7343B2491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US" smtClean="0"/>
              <a:t>Click to edit Master text styles</a:t>
            </a:r>
          </a:p>
        </p:txBody>
      </p:sp>
      <p:sp>
        <p:nvSpPr>
          <p:cNvPr id="4" name="Date Placeholder 3"/>
          <p:cNvSpPr>
            <a:spLocks noGrp="1"/>
          </p:cNvSpPr>
          <p:nvPr>
            <p:ph type="dt" sz="half" idx="10"/>
          </p:nvPr>
        </p:nvSpPr>
        <p:spPr/>
        <p:txBody>
          <a:bodyPr/>
          <a:lstStyle/>
          <a:p>
            <a:fld id="{C9D80867-1473-2946-AF9A-1F62AFA5F607}" type="datetimeFigureOut">
              <a:rPr lang="en-US" smtClean="0"/>
              <a:pPr/>
              <a:t>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19E736-3280-F045-ACBA-1C7343B2491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D80867-1473-2946-AF9A-1F62AFA5F607}" type="datetimeFigureOut">
              <a:rPr lang="en-US" smtClean="0"/>
              <a:pPr/>
              <a:t>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19E736-3280-F045-ACBA-1C7343B2491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Section with Picture">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US" smtClean="0"/>
              <a:t>Click to edit Master title style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n-US" smtClean="0"/>
              <a:t>Click icon to add picture</a:t>
            </a:r>
            <a:endParaRPr/>
          </a:p>
        </p:txBody>
      </p:sp>
      <p:sp>
        <p:nvSpPr>
          <p:cNvPr id="4" name="Text Placeholder 3"/>
          <p:cNvSpPr>
            <a:spLocks noGrp="1"/>
          </p:cNvSpPr>
          <p:nvPr>
            <p:ph type="body" sz="half" idx="2"/>
          </p:nvPr>
        </p:nvSpPr>
        <p:spPr>
          <a:xfrm>
            <a:off x="3158117" y="5230906"/>
            <a:ext cx="5532958" cy="865093"/>
          </a:xfrm>
        </p:spPr>
        <p:txBody>
          <a:bodyPr/>
          <a:lstStyle>
            <a:lvl1pPr marL="0" indent="0">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D80867-1473-2946-AF9A-1F62AFA5F607}" type="datetimeFigureOut">
              <a:rPr lang="en-US" smtClean="0"/>
              <a:pPr/>
              <a:t>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19E736-3280-F045-ACBA-1C7343B2491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C9D80867-1473-2946-AF9A-1F62AFA5F607}" type="datetimeFigureOut">
              <a:rPr lang="en-US" smtClean="0"/>
              <a:pPr/>
              <a:t>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19E736-3280-F045-ACBA-1C7343B2491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C9D80867-1473-2946-AF9A-1F62AFA5F607}" type="datetimeFigureOut">
              <a:rPr lang="en-US" smtClean="0"/>
              <a:pPr/>
              <a:t>10/20/15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19E736-3280-F045-ACBA-1C7343B2491B}" type="slidenum">
              <a:rPr lang="en-US" smtClean="0"/>
              <a:pPr/>
              <a:t>‹#›</a:t>
            </a:fld>
            <a:endParaRPr lang="en-US"/>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C9D80867-1473-2946-AF9A-1F62AFA5F607}" type="datetimeFigureOut">
              <a:rPr lang="en-US" smtClean="0"/>
              <a:pPr/>
              <a:t>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19E736-3280-F045-ACBA-1C7343B2491B}" type="slidenum">
              <a:rPr lang="en-US" smtClean="0"/>
              <a:pPr/>
              <a:t>‹#›</a:t>
            </a:fld>
            <a:endParaRPr lang="en-US"/>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6.png"/><Relationship Id="rId23" Type="http://schemas.openxmlformats.org/officeDocument/2006/relationships/image" Target="../media/image7.png"/><Relationship Id="rId24" Type="http://schemas.openxmlformats.org/officeDocument/2006/relationships/image" Target="../media/image8.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C9D80867-1473-2946-AF9A-1F62AFA5F607}" type="datetimeFigureOut">
              <a:rPr lang="en-US" smtClean="0"/>
              <a:pPr/>
              <a:t>10/20/15</a:t>
            </a:fld>
            <a:endParaRPr lang="en-US"/>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5319E736-3280-F045-ACBA-1C7343B2491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 r:id="rId12"/>
    <p:sldLayoutId r:id="rId13"/>
    <p:sldLayoutId r:id="rId14"/>
    <p:sldLayoutId r:id="rId15"/>
    <p:sldLayoutId r:id="rId16"/>
    <p:sldLayoutId r:id="rId17"/>
    <p:sldLayoutId r:id="rId18"/>
    <p:sldLayoutId r:id="rId19"/>
    <p:sldLayoutId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2590800"/>
            <a:ext cx="6477000" cy="1914144"/>
          </a:xfrm>
        </p:spPr>
        <p:txBody>
          <a:bodyPr/>
          <a:lstStyle/>
          <a:p>
            <a:r>
              <a:rPr lang="en-US" sz="8000" b="1" dirty="0" smtClean="0">
                <a:solidFill>
                  <a:srgbClr val="660066"/>
                </a:solidFill>
                <a:latin typeface="Chalkduster"/>
                <a:cs typeface="Chalkduster"/>
              </a:rPr>
              <a:t>C</a:t>
            </a:r>
            <a:r>
              <a:rPr lang="en-US" sz="8000" b="1" dirty="0" smtClean="0">
                <a:solidFill>
                  <a:srgbClr val="FF0000"/>
                </a:solidFill>
                <a:latin typeface="Chalkduster"/>
                <a:cs typeface="Chalkduster"/>
              </a:rPr>
              <a:t>O</a:t>
            </a:r>
            <a:r>
              <a:rPr lang="en-US" sz="8000" b="1" dirty="0" smtClean="0">
                <a:ln>
                  <a:solidFill>
                    <a:schemeClr val="bg2">
                      <a:lumMod val="75000"/>
                    </a:schemeClr>
                  </a:solidFill>
                </a:ln>
                <a:solidFill>
                  <a:srgbClr val="FFFF00"/>
                </a:solidFill>
                <a:latin typeface="Chalkduster"/>
                <a:cs typeface="Chalkduster"/>
              </a:rPr>
              <a:t>L</a:t>
            </a:r>
            <a:r>
              <a:rPr lang="en-US" sz="8000" b="1" dirty="0" smtClean="0">
                <a:solidFill>
                  <a:srgbClr val="008000"/>
                </a:solidFill>
                <a:latin typeface="Chalkduster"/>
                <a:cs typeface="Chalkduster"/>
              </a:rPr>
              <a:t>O</a:t>
            </a:r>
            <a:r>
              <a:rPr lang="en-US" sz="8000" b="1" dirty="0" smtClean="0">
                <a:solidFill>
                  <a:srgbClr val="0000FF"/>
                </a:solidFill>
                <a:latin typeface="Chalkduster"/>
                <a:cs typeface="Chalkduster"/>
              </a:rPr>
              <a:t>R</a:t>
            </a:r>
            <a:endParaRPr lang="en-US" sz="8000" b="1" dirty="0">
              <a:solidFill>
                <a:srgbClr val="0000FF"/>
              </a:solidFill>
              <a:latin typeface="Chalkduster"/>
              <a:cs typeface="Chalkduster"/>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000" b="1" dirty="0" smtClean="0">
                <a:ln>
                  <a:solidFill>
                    <a:schemeClr val="bg1">
                      <a:lumMod val="50000"/>
                    </a:schemeClr>
                  </a:solidFill>
                </a:ln>
                <a:solidFill>
                  <a:schemeClr val="bg1"/>
                </a:solidFill>
                <a:latin typeface="American Typewriter"/>
                <a:cs typeface="American Typewriter"/>
              </a:rPr>
              <a:t>White</a:t>
            </a:r>
            <a:endParaRPr lang="en-US" sz="8000" b="1" dirty="0">
              <a:ln>
                <a:solidFill>
                  <a:schemeClr val="bg1">
                    <a:lumMod val="50000"/>
                  </a:schemeClr>
                </a:solidFill>
              </a:ln>
              <a:solidFill>
                <a:schemeClr val="bg1"/>
              </a:solidFill>
              <a:latin typeface="American Typewriter"/>
              <a:cs typeface="American Typewriter"/>
            </a:endParaRPr>
          </a:p>
        </p:txBody>
      </p:sp>
      <p:sp>
        <p:nvSpPr>
          <p:cNvPr id="3" name="Content Placeholder 2"/>
          <p:cNvSpPr>
            <a:spLocks noGrp="1"/>
          </p:cNvSpPr>
          <p:nvPr>
            <p:ph sz="half" idx="1"/>
          </p:nvPr>
        </p:nvSpPr>
        <p:spPr/>
        <p:txBody>
          <a:bodyPr>
            <a:normAutofit fontScale="92500" lnSpcReduction="20000"/>
          </a:bodyPr>
          <a:lstStyle/>
          <a:p>
            <a:r>
              <a:rPr lang="en-US" sz="3200" dirty="0" smtClean="0"/>
              <a:t>Purity</a:t>
            </a:r>
          </a:p>
          <a:p>
            <a:r>
              <a:rPr lang="en-US" sz="3200" dirty="0" smtClean="0"/>
              <a:t>Innocence</a:t>
            </a:r>
          </a:p>
          <a:p>
            <a:r>
              <a:rPr lang="en-US" sz="3200" dirty="0" smtClean="0"/>
              <a:t>Tender</a:t>
            </a:r>
          </a:p>
          <a:p>
            <a:r>
              <a:rPr lang="en-US" sz="3200" dirty="0" smtClean="0"/>
              <a:t>Soothing</a:t>
            </a:r>
          </a:p>
          <a:p>
            <a:r>
              <a:rPr lang="en-US" sz="3200" dirty="0" smtClean="0"/>
              <a:t>Solemn</a:t>
            </a:r>
          </a:p>
          <a:p>
            <a:r>
              <a:rPr lang="en-US" sz="3200" dirty="0" smtClean="0"/>
              <a:t>Empty</a:t>
            </a:r>
            <a:endParaRPr lang="en-US" sz="3200" dirty="0"/>
          </a:p>
        </p:txBody>
      </p:sp>
      <p:sp>
        <p:nvSpPr>
          <p:cNvPr id="4" name="Content Placeholder 3"/>
          <p:cNvSpPr>
            <a:spLocks noGrp="1"/>
          </p:cNvSpPr>
          <p:nvPr>
            <p:ph sz="half" idx="2"/>
          </p:nvPr>
        </p:nvSpPr>
        <p:spPr>
          <a:xfrm>
            <a:off x="3200400" y="1735139"/>
            <a:ext cx="3566160" cy="4056062"/>
          </a:xfrm>
        </p:spPr>
        <p:txBody>
          <a:bodyPr>
            <a:normAutofit fontScale="92500" lnSpcReduction="20000"/>
          </a:bodyPr>
          <a:lstStyle/>
          <a:p>
            <a:r>
              <a:rPr lang="en-US" sz="3200" dirty="0" smtClean="0"/>
              <a:t>Sterile</a:t>
            </a:r>
          </a:p>
          <a:p>
            <a:r>
              <a:rPr lang="en-US" sz="3200" dirty="0" smtClean="0"/>
              <a:t>Unfriendliness</a:t>
            </a:r>
          </a:p>
          <a:p>
            <a:r>
              <a:rPr lang="en-US" sz="3200" dirty="0" smtClean="0"/>
              <a:t>Coldness</a:t>
            </a:r>
          </a:p>
          <a:p>
            <a:r>
              <a:rPr lang="en-US" sz="3200" dirty="0" smtClean="0"/>
              <a:t>Barred (Barriers)</a:t>
            </a:r>
            <a:endParaRPr lang="en-US" sz="3200" dirty="0"/>
          </a:p>
        </p:txBody>
      </p:sp>
      <p:pic>
        <p:nvPicPr>
          <p:cNvPr id="5" name="Picture 4"/>
          <p:cNvPicPr>
            <a:picLocks noChangeAspect="1"/>
          </p:cNvPicPr>
          <p:nvPr/>
        </p:nvPicPr>
        <p:blipFill>
          <a:blip r:embed="rId2"/>
          <a:srcRect l="20393" r="11288"/>
          <a:stretch>
            <a:fillRect/>
          </a:stretch>
        </p:blipFill>
        <p:spPr>
          <a:xfrm>
            <a:off x="7086600" y="3854450"/>
            <a:ext cx="1752600" cy="2851150"/>
          </a:xfrm>
          <a:prstGeom prst="rect">
            <a:avLst/>
          </a:prstGeom>
        </p:spPr>
      </p:pic>
      <p:pic>
        <p:nvPicPr>
          <p:cNvPr id="7" name="Picture 6"/>
          <p:cNvPicPr>
            <a:picLocks noChangeAspect="1"/>
          </p:cNvPicPr>
          <p:nvPr/>
        </p:nvPicPr>
        <p:blipFill>
          <a:blip r:embed="rId3"/>
          <a:stretch>
            <a:fillRect/>
          </a:stretch>
        </p:blipFill>
        <p:spPr>
          <a:xfrm>
            <a:off x="3352800" y="4340679"/>
            <a:ext cx="3310890" cy="2364921"/>
          </a:xfrm>
          <a:prstGeom prst="rect">
            <a:avLst/>
          </a:prstGeom>
        </p:spPr>
      </p:pic>
      <p:pic>
        <p:nvPicPr>
          <p:cNvPr id="8" name="Picture 7"/>
          <p:cNvPicPr>
            <a:picLocks noChangeAspect="1"/>
          </p:cNvPicPr>
          <p:nvPr/>
        </p:nvPicPr>
        <p:blipFill>
          <a:blip r:embed="rId4"/>
          <a:srcRect r="13335"/>
          <a:stretch>
            <a:fillRect/>
          </a:stretch>
        </p:blipFill>
        <p:spPr>
          <a:xfrm>
            <a:off x="6343957" y="1371600"/>
            <a:ext cx="2399685" cy="2079217"/>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b="1" dirty="0" smtClean="0">
                <a:solidFill>
                  <a:srgbClr val="804000"/>
                </a:solidFill>
                <a:latin typeface="Libian SC Regular"/>
                <a:cs typeface="Libian SC Regular"/>
              </a:rPr>
              <a:t>Brown</a:t>
            </a:r>
            <a:endParaRPr lang="en-US" sz="7200" b="1" dirty="0">
              <a:solidFill>
                <a:srgbClr val="804000"/>
              </a:solidFill>
              <a:latin typeface="Libian SC Regular"/>
              <a:cs typeface="Libian SC Regular"/>
            </a:endParaRPr>
          </a:p>
        </p:txBody>
      </p:sp>
      <p:sp>
        <p:nvSpPr>
          <p:cNvPr id="3" name="Content Placeholder 2"/>
          <p:cNvSpPr>
            <a:spLocks noGrp="1"/>
          </p:cNvSpPr>
          <p:nvPr>
            <p:ph sz="half" idx="1"/>
          </p:nvPr>
        </p:nvSpPr>
        <p:spPr>
          <a:xfrm>
            <a:off x="381000" y="1735139"/>
            <a:ext cx="3566160" cy="4056062"/>
          </a:xfrm>
        </p:spPr>
        <p:txBody>
          <a:bodyPr>
            <a:normAutofit fontScale="92500" lnSpcReduction="20000"/>
          </a:bodyPr>
          <a:lstStyle/>
          <a:p>
            <a:r>
              <a:rPr lang="en-US" sz="3200" dirty="0" smtClean="0"/>
              <a:t>Secure</a:t>
            </a:r>
          </a:p>
          <a:p>
            <a:r>
              <a:rPr lang="en-US" sz="3200" dirty="0" smtClean="0"/>
              <a:t>Comfortable</a:t>
            </a:r>
          </a:p>
          <a:p>
            <a:r>
              <a:rPr lang="en-US" sz="3200" dirty="0" smtClean="0"/>
              <a:t>Reliable</a:t>
            </a:r>
          </a:p>
          <a:p>
            <a:r>
              <a:rPr lang="en-US" sz="3200" dirty="0" smtClean="0"/>
              <a:t>Earthy</a:t>
            </a:r>
          </a:p>
          <a:p>
            <a:r>
              <a:rPr lang="en-US" sz="3200" dirty="0" smtClean="0"/>
              <a:t>Full</a:t>
            </a:r>
          </a:p>
          <a:p>
            <a:r>
              <a:rPr lang="en-US" sz="3200" dirty="0" smtClean="0"/>
              <a:t>Sad</a:t>
            </a:r>
            <a:endParaRPr lang="en-US" sz="3200" dirty="0"/>
          </a:p>
        </p:txBody>
      </p:sp>
      <p:sp>
        <p:nvSpPr>
          <p:cNvPr id="4" name="Content Placeholder 3"/>
          <p:cNvSpPr>
            <a:spLocks noGrp="1"/>
          </p:cNvSpPr>
          <p:nvPr>
            <p:ph sz="half" idx="2"/>
          </p:nvPr>
        </p:nvSpPr>
        <p:spPr>
          <a:xfrm>
            <a:off x="2667000" y="3124200"/>
            <a:ext cx="3566160" cy="3217863"/>
          </a:xfrm>
        </p:spPr>
        <p:txBody>
          <a:bodyPr>
            <a:normAutofit fontScale="92500" lnSpcReduction="20000"/>
          </a:bodyPr>
          <a:lstStyle/>
          <a:p>
            <a:pPr>
              <a:buNone/>
            </a:pPr>
            <a:endParaRPr lang="en-US" sz="3200" dirty="0" smtClean="0"/>
          </a:p>
          <a:p>
            <a:r>
              <a:rPr lang="en-US" sz="3200" dirty="0" smtClean="0"/>
              <a:t>Dirty</a:t>
            </a:r>
          </a:p>
          <a:p>
            <a:r>
              <a:rPr lang="en-US" sz="3200" dirty="0" smtClean="0"/>
              <a:t>Disagreeable</a:t>
            </a:r>
          </a:p>
          <a:p>
            <a:r>
              <a:rPr lang="en-US" sz="3200" dirty="0" smtClean="0"/>
              <a:t>Lack of Sophistication</a:t>
            </a:r>
            <a:endParaRPr lang="en-US" sz="3200" dirty="0"/>
          </a:p>
        </p:txBody>
      </p:sp>
      <p:pic>
        <p:nvPicPr>
          <p:cNvPr id="5" name="Picture 4"/>
          <p:cNvPicPr>
            <a:picLocks noChangeAspect="1"/>
          </p:cNvPicPr>
          <p:nvPr/>
        </p:nvPicPr>
        <p:blipFill>
          <a:blip r:embed="rId3"/>
          <a:stretch>
            <a:fillRect/>
          </a:stretch>
        </p:blipFill>
        <p:spPr>
          <a:xfrm>
            <a:off x="4339554" y="1600200"/>
            <a:ext cx="3966246" cy="2514600"/>
          </a:xfrm>
          <a:prstGeom prst="rect">
            <a:avLst/>
          </a:prstGeom>
        </p:spPr>
      </p:pic>
      <p:pic>
        <p:nvPicPr>
          <p:cNvPr id="6" name="Picture 5"/>
          <p:cNvPicPr>
            <a:picLocks noChangeAspect="1"/>
          </p:cNvPicPr>
          <p:nvPr/>
        </p:nvPicPr>
        <p:blipFill>
          <a:blip r:embed="rId4"/>
          <a:stretch>
            <a:fillRect/>
          </a:stretch>
        </p:blipFill>
        <p:spPr>
          <a:xfrm>
            <a:off x="5562598" y="4343399"/>
            <a:ext cx="3200402" cy="2133601"/>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 Terminology</a:t>
            </a:r>
            <a:endParaRPr lang="en-US" dirty="0"/>
          </a:p>
        </p:txBody>
      </p:sp>
      <p:sp>
        <p:nvSpPr>
          <p:cNvPr id="3" name="Content Placeholder 2"/>
          <p:cNvSpPr>
            <a:spLocks noGrp="1"/>
          </p:cNvSpPr>
          <p:nvPr>
            <p:ph idx="1"/>
          </p:nvPr>
        </p:nvSpPr>
        <p:spPr/>
        <p:txBody>
          <a:bodyPr>
            <a:noAutofit/>
          </a:bodyPr>
          <a:lstStyle/>
          <a:p>
            <a:r>
              <a:rPr lang="en-US" sz="1800" b="1" dirty="0" smtClean="0"/>
              <a:t>Color</a:t>
            </a:r>
            <a:r>
              <a:rPr lang="en-US" sz="1800" dirty="0" smtClean="0"/>
              <a:t>—brought to you by light! Light waves of a certain length stimulate retina (in eye) which signals to the brain what we perceive as color.</a:t>
            </a:r>
          </a:p>
          <a:p>
            <a:r>
              <a:rPr lang="en-US" sz="1800" b="1" dirty="0" smtClean="0"/>
              <a:t>Hue</a:t>
            </a:r>
            <a:r>
              <a:rPr lang="en-US" sz="1800" dirty="0" smtClean="0"/>
              <a:t>—quality that differentiates one color from another (ex-blue vs. green vs. yellow)</a:t>
            </a:r>
          </a:p>
          <a:p>
            <a:r>
              <a:rPr lang="en-US" sz="1800" b="1" dirty="0" smtClean="0"/>
              <a:t>Saturation</a:t>
            </a:r>
            <a:r>
              <a:rPr lang="en-US" sz="1800" dirty="0" smtClean="0"/>
              <a:t>—amount or percentage of a hue in a color mixture. (ex-fire engine red=high saturation, dusty rose=lower)</a:t>
            </a:r>
          </a:p>
          <a:p>
            <a:r>
              <a:rPr lang="en-US" sz="1800" b="1" dirty="0" smtClean="0"/>
              <a:t>Value</a:t>
            </a:r>
            <a:r>
              <a:rPr lang="en-US" sz="1800" dirty="0" smtClean="0"/>
              <a:t>—relative lightness or darkness of color. (ex powder blue=high value, dark brown=low value)</a:t>
            </a:r>
          </a:p>
          <a:p>
            <a:r>
              <a:rPr lang="en-US" sz="1800" b="1" dirty="0" smtClean="0"/>
              <a:t>Tint</a:t>
            </a:r>
            <a:r>
              <a:rPr lang="en-US" sz="1800" dirty="0" smtClean="0"/>
              <a:t>—color with a high value. Usually achieved when mix color with white (light)</a:t>
            </a:r>
          </a:p>
          <a:p>
            <a:r>
              <a:rPr lang="en-US" sz="1800" b="1" dirty="0" smtClean="0"/>
              <a:t>Shade</a:t>
            </a:r>
            <a:r>
              <a:rPr lang="en-US" sz="1800" dirty="0" smtClean="0"/>
              <a:t>—color with low value. Usually get from mixing one or more hues and black.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Primary Colors</a:t>
            </a:r>
            <a:endParaRPr lang="en-US" dirty="0"/>
          </a:p>
        </p:txBody>
      </p:sp>
      <p:sp>
        <p:nvSpPr>
          <p:cNvPr id="3" name="Content Placeholder 2"/>
          <p:cNvSpPr>
            <a:spLocks noGrp="1"/>
          </p:cNvSpPr>
          <p:nvPr>
            <p:ph idx="1"/>
          </p:nvPr>
        </p:nvSpPr>
        <p:spPr/>
        <p:txBody>
          <a:bodyPr/>
          <a:lstStyle/>
          <a:p>
            <a:r>
              <a:rPr lang="en-US" dirty="0" smtClean="0"/>
              <a:t>Red, Yellow, Blue</a:t>
            </a:r>
          </a:p>
          <a:p>
            <a:r>
              <a:rPr lang="en-US" dirty="0" smtClean="0"/>
              <a:t>Can’t be made/blended from any other colors. </a:t>
            </a:r>
            <a:endParaRPr lang="en-US" dirty="0"/>
          </a:p>
        </p:txBody>
      </p:sp>
      <p:pic>
        <p:nvPicPr>
          <p:cNvPr id="4" name="Picture 3"/>
          <p:cNvPicPr>
            <a:picLocks noChangeAspect="1"/>
          </p:cNvPicPr>
          <p:nvPr/>
        </p:nvPicPr>
        <p:blipFill>
          <a:blip r:embed="rId2"/>
          <a:stretch>
            <a:fillRect/>
          </a:stretch>
        </p:blipFill>
        <p:spPr>
          <a:xfrm>
            <a:off x="444500" y="3124200"/>
            <a:ext cx="8255000" cy="31750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Secondary Colors</a:t>
            </a:r>
            <a:endParaRPr lang="en-US" dirty="0"/>
          </a:p>
        </p:txBody>
      </p:sp>
      <p:sp>
        <p:nvSpPr>
          <p:cNvPr id="3" name="Content Placeholder 2"/>
          <p:cNvSpPr>
            <a:spLocks noGrp="1"/>
          </p:cNvSpPr>
          <p:nvPr>
            <p:ph idx="1"/>
          </p:nvPr>
        </p:nvSpPr>
        <p:spPr/>
        <p:txBody>
          <a:bodyPr/>
          <a:lstStyle/>
          <a:p>
            <a:r>
              <a:rPr lang="en-US" dirty="0" smtClean="0"/>
              <a:t>(These function differently when working with light—just know that…)</a:t>
            </a:r>
          </a:p>
          <a:p>
            <a:r>
              <a:rPr lang="en-US" dirty="0" smtClean="0"/>
              <a:t>Secondary colors are made by mixing two primary colors </a:t>
            </a:r>
          </a:p>
          <a:p>
            <a:pPr lvl="1"/>
            <a:r>
              <a:rPr lang="en-US" dirty="0" smtClean="0"/>
              <a:t>In pigment (not light), the colors made are Purple (or Violet), Green, &amp; Orange.</a:t>
            </a:r>
            <a:endParaRPr lang="en-US" dirty="0"/>
          </a:p>
        </p:txBody>
      </p:sp>
      <p:pic>
        <p:nvPicPr>
          <p:cNvPr id="4" name="Picture 3"/>
          <p:cNvPicPr>
            <a:picLocks noChangeAspect="1"/>
          </p:cNvPicPr>
          <p:nvPr/>
        </p:nvPicPr>
        <p:blipFill>
          <a:blip r:embed="rId2"/>
          <a:stretch>
            <a:fillRect/>
          </a:stretch>
        </p:blipFill>
        <p:spPr>
          <a:xfrm>
            <a:off x="5437981" y="4114800"/>
            <a:ext cx="2715419" cy="25146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81200" y="762000"/>
            <a:ext cx="5257800" cy="5257800"/>
          </a:xfrm>
          <a:prstGeom prst="rect">
            <a:avLst/>
          </a:prstGeom>
        </p:spPr>
      </p:pic>
      <p:sp>
        <p:nvSpPr>
          <p:cNvPr id="6" name="TextBox 5"/>
          <p:cNvSpPr txBox="1"/>
          <p:nvPr/>
        </p:nvSpPr>
        <p:spPr>
          <a:xfrm>
            <a:off x="1600200" y="6147376"/>
            <a:ext cx="6172200" cy="584776"/>
          </a:xfrm>
          <a:prstGeom prst="rect">
            <a:avLst/>
          </a:prstGeom>
          <a:noFill/>
        </p:spPr>
        <p:txBody>
          <a:bodyPr wrap="square" rtlCol="0">
            <a:spAutoFit/>
          </a:bodyPr>
          <a:lstStyle/>
          <a:p>
            <a:pPr algn="ctr"/>
            <a:r>
              <a:rPr lang="en-US" sz="3200" b="1" dirty="0" smtClean="0"/>
              <a:t>Complementary Colors</a:t>
            </a:r>
            <a:endParaRPr lang="en-US" sz="3200" b="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GET IT!!!</a:t>
            </a:r>
            <a:br>
              <a:rPr lang="en-US" dirty="0" smtClean="0"/>
            </a:br>
            <a:r>
              <a:rPr lang="en-US" dirty="0" smtClean="0"/>
              <a:t>Color communicates. So what?</a:t>
            </a:r>
            <a:endParaRPr lang="en-US" dirty="0"/>
          </a:p>
        </p:txBody>
      </p:sp>
      <p:sp>
        <p:nvSpPr>
          <p:cNvPr id="3" name="Content Placeholder 2"/>
          <p:cNvSpPr>
            <a:spLocks noGrp="1"/>
          </p:cNvSpPr>
          <p:nvPr>
            <p:ph idx="1"/>
          </p:nvPr>
        </p:nvSpPr>
        <p:spPr/>
        <p:txBody>
          <a:bodyPr/>
          <a:lstStyle/>
          <a:p>
            <a:r>
              <a:rPr lang="en-US" dirty="0" smtClean="0"/>
              <a:t>How can a designer manipulate the audience’s perception of the colors they’ll see onstage? </a:t>
            </a:r>
            <a:endParaRPr lang="en-US" dirty="0"/>
          </a:p>
        </p:txBody>
      </p:sp>
      <p:pic>
        <p:nvPicPr>
          <p:cNvPr id="4" name="Picture 3"/>
          <p:cNvPicPr>
            <a:picLocks noChangeAspect="1"/>
          </p:cNvPicPr>
          <p:nvPr/>
        </p:nvPicPr>
        <p:blipFill>
          <a:blip r:embed="rId2"/>
          <a:srcRect r="58348"/>
          <a:stretch>
            <a:fillRect/>
          </a:stretch>
        </p:blipFill>
        <p:spPr>
          <a:xfrm>
            <a:off x="1066800" y="2971800"/>
            <a:ext cx="2831500" cy="32512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Manipulation 101</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There are general “rules” of color use that artists and designers abide by.</a:t>
            </a:r>
          </a:p>
          <a:p>
            <a:pPr lvl="1"/>
            <a:r>
              <a:rPr lang="en-US" dirty="0" smtClean="0"/>
              <a:t>For example: Set designs often done in medium saturation. This allows the set to fade a bit more into the background where it can support the storytelling coming through the costumes, lights, sound, etc.... </a:t>
            </a:r>
          </a:p>
          <a:p>
            <a:pPr lvl="1"/>
            <a:r>
              <a:rPr lang="en-US" dirty="0" smtClean="0"/>
              <a:t>Costume—often more free with their color saturation and choices, because costumes draw attention to the </a:t>
            </a:r>
            <a:r>
              <a:rPr lang="en-US" b="1" dirty="0" smtClean="0"/>
              <a:t>characters</a:t>
            </a:r>
            <a:r>
              <a:rPr lang="en-US" dirty="0" smtClean="0"/>
              <a:t>. Main rule for costume design is that color choices should support the character (or the version you want to portray). </a:t>
            </a:r>
          </a:p>
          <a:p>
            <a:r>
              <a:rPr lang="en-US" dirty="0" smtClean="0"/>
              <a:t>However! Really good designers know how to break rules in a way that can support a concept.</a:t>
            </a:r>
          </a:p>
          <a:p>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Manipulation 101</a:t>
            </a:r>
            <a:endParaRPr lang="en-US" dirty="0"/>
          </a:p>
        </p:txBody>
      </p:sp>
      <p:sp>
        <p:nvSpPr>
          <p:cNvPr id="3" name="Content Placeholder 2"/>
          <p:cNvSpPr>
            <a:spLocks noGrp="1"/>
          </p:cNvSpPr>
          <p:nvPr>
            <p:ph idx="1"/>
          </p:nvPr>
        </p:nvSpPr>
        <p:spPr/>
        <p:txBody>
          <a:bodyPr/>
          <a:lstStyle/>
          <a:p>
            <a:r>
              <a:rPr lang="en-US" b="1" u="sng" dirty="0" smtClean="0"/>
              <a:t>Color Proximity</a:t>
            </a:r>
            <a:r>
              <a:rPr lang="en-US" dirty="0" smtClean="0"/>
              <a:t>— The placement of one hue in relationship to another.</a:t>
            </a:r>
          </a:p>
          <a:p>
            <a:pPr lvl="1"/>
            <a:r>
              <a:rPr lang="en-US" dirty="0" smtClean="0"/>
              <a:t>How far apart or close together colors are, etc…</a:t>
            </a:r>
          </a:p>
          <a:p>
            <a:pPr lvl="1">
              <a:buNone/>
            </a:pPr>
            <a:endParaRPr lang="en-US" dirty="0" smtClean="0"/>
          </a:p>
          <a:p>
            <a:r>
              <a:rPr lang="en-US" b="1" u="sng" dirty="0" smtClean="0"/>
              <a:t>Manipulation Hint: </a:t>
            </a:r>
            <a:r>
              <a:rPr lang="en-US" dirty="0" smtClean="0"/>
              <a:t>The spatial relationships between specific hues (especially contrasting colors) have a great impact on an audience’s perception of a scene!! </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508000" y="730250"/>
            <a:ext cx="8128000" cy="53975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000" dirty="0" smtClean="0"/>
              <a:t>For each color, list emotions, moods, images, or ideas that you envision when you think of it.</a:t>
            </a:r>
            <a:endParaRPr lang="en-US" sz="2000" dirty="0"/>
          </a:p>
        </p:txBody>
      </p:sp>
      <p:sp>
        <p:nvSpPr>
          <p:cNvPr id="5" name="Content Placeholder 4"/>
          <p:cNvSpPr>
            <a:spLocks noGrp="1"/>
          </p:cNvSpPr>
          <p:nvPr>
            <p:ph sz="half" idx="1"/>
          </p:nvPr>
        </p:nvSpPr>
        <p:spPr/>
        <p:txBody>
          <a:bodyPr>
            <a:normAutofit/>
          </a:bodyPr>
          <a:lstStyle/>
          <a:p>
            <a:r>
              <a:rPr lang="en-US" sz="3000" dirty="0" smtClean="0"/>
              <a:t>RED</a:t>
            </a:r>
            <a:endParaRPr lang="en-US" sz="3000" dirty="0" smtClean="0"/>
          </a:p>
          <a:p>
            <a:r>
              <a:rPr lang="en-US" sz="3000" dirty="0" smtClean="0"/>
              <a:t>YELLOW</a:t>
            </a:r>
          </a:p>
          <a:p>
            <a:r>
              <a:rPr lang="en-US" sz="3000" dirty="0" smtClean="0"/>
              <a:t>BLUE</a:t>
            </a:r>
          </a:p>
          <a:p>
            <a:r>
              <a:rPr lang="en-US" sz="3000" dirty="0" smtClean="0"/>
              <a:t>BLACK</a:t>
            </a:r>
          </a:p>
          <a:p>
            <a:r>
              <a:rPr lang="en-US" sz="3000" dirty="0" smtClean="0"/>
              <a:t>BROWN</a:t>
            </a:r>
          </a:p>
          <a:p>
            <a:endParaRPr lang="en-US" dirty="0"/>
          </a:p>
        </p:txBody>
      </p:sp>
      <p:sp>
        <p:nvSpPr>
          <p:cNvPr id="6" name="Content Placeholder 5"/>
          <p:cNvSpPr>
            <a:spLocks noGrp="1"/>
          </p:cNvSpPr>
          <p:nvPr>
            <p:ph sz="half" idx="2"/>
          </p:nvPr>
        </p:nvSpPr>
        <p:spPr/>
        <p:txBody>
          <a:bodyPr>
            <a:normAutofit/>
          </a:bodyPr>
          <a:lstStyle/>
          <a:p>
            <a:r>
              <a:rPr lang="en-US" sz="3000" dirty="0" smtClean="0"/>
              <a:t>ORANGE</a:t>
            </a:r>
          </a:p>
          <a:p>
            <a:r>
              <a:rPr lang="en-US" sz="3000" dirty="0" smtClean="0"/>
              <a:t>GREEN</a:t>
            </a:r>
          </a:p>
          <a:p>
            <a:r>
              <a:rPr lang="en-US" sz="3000" dirty="0" smtClean="0"/>
              <a:t>VIOLET </a:t>
            </a:r>
          </a:p>
          <a:p>
            <a:r>
              <a:rPr lang="en-US" sz="3000" dirty="0" smtClean="0"/>
              <a:t>WHITE</a:t>
            </a:r>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57200" y="311150"/>
            <a:ext cx="7543800" cy="4991100"/>
          </a:xfrm>
          <a:prstGeom prst="rect">
            <a:avLst/>
          </a:prstGeom>
        </p:spPr>
      </p:pic>
      <p:pic>
        <p:nvPicPr>
          <p:cNvPr id="5" name="Picture 4"/>
          <p:cNvPicPr>
            <a:picLocks noChangeAspect="1"/>
          </p:cNvPicPr>
          <p:nvPr/>
        </p:nvPicPr>
        <p:blipFill>
          <a:blip r:embed="rId4"/>
          <a:stretch>
            <a:fillRect/>
          </a:stretch>
        </p:blipFill>
        <p:spPr>
          <a:xfrm>
            <a:off x="3124200" y="2806700"/>
            <a:ext cx="5728169" cy="38227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736600" y="965200"/>
            <a:ext cx="7670800" cy="49276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57200" y="1295400"/>
            <a:ext cx="8249920" cy="42672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your scripts…</a:t>
            </a:r>
            <a:endParaRPr lang="en-US" dirty="0"/>
          </a:p>
        </p:txBody>
      </p:sp>
      <p:sp>
        <p:nvSpPr>
          <p:cNvPr id="3" name="Content Placeholder 2"/>
          <p:cNvSpPr>
            <a:spLocks noGrp="1"/>
          </p:cNvSpPr>
          <p:nvPr>
            <p:ph idx="1"/>
          </p:nvPr>
        </p:nvSpPr>
        <p:spPr>
          <a:xfrm>
            <a:off x="914400" y="1735138"/>
            <a:ext cx="7313613" cy="4513262"/>
          </a:xfrm>
        </p:spPr>
        <p:txBody>
          <a:bodyPr>
            <a:normAutofit/>
          </a:bodyPr>
          <a:lstStyle/>
          <a:p>
            <a:r>
              <a:rPr lang="en-US" dirty="0" smtClean="0"/>
              <a:t>What is the environment of your play? </a:t>
            </a:r>
          </a:p>
          <a:p>
            <a:pPr lvl="1"/>
            <a:r>
              <a:rPr lang="en-US" dirty="0" smtClean="0"/>
              <a:t>Is it one location the whole time? Several?</a:t>
            </a:r>
          </a:p>
          <a:p>
            <a:r>
              <a:rPr lang="en-US" dirty="0" smtClean="0"/>
              <a:t>Do you want your characters to stand out more or their environment? </a:t>
            </a:r>
          </a:p>
          <a:p>
            <a:r>
              <a:rPr lang="en-US" dirty="0" smtClean="0"/>
              <a:t>What color choices could you make with your set to support the things you want to emphasize?</a:t>
            </a:r>
          </a:p>
          <a:p>
            <a:r>
              <a:rPr lang="en-US" dirty="0" smtClean="0"/>
              <a:t>What moods do you want to establish? What colors capture that mood? Why?</a:t>
            </a:r>
          </a:p>
          <a:p>
            <a:pPr>
              <a:buNone/>
            </a:pPr>
            <a:endParaRPr lang="en-US" dirty="0" smtClean="0"/>
          </a:p>
          <a:p>
            <a:pPr>
              <a:buNone/>
            </a:pP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Terra Nova Color Analysis</a:t>
            </a:r>
            <a:endParaRPr lang="en-US" dirty="0"/>
          </a:p>
        </p:txBody>
      </p:sp>
      <p:sp>
        <p:nvSpPr>
          <p:cNvPr id="3" name="Content Placeholder 2"/>
          <p:cNvSpPr>
            <a:spLocks noGrp="1"/>
          </p:cNvSpPr>
          <p:nvPr>
            <p:ph idx="1"/>
          </p:nvPr>
        </p:nvSpPr>
        <p:spPr/>
        <p:txBody>
          <a:bodyPr/>
          <a:lstStyle/>
          <a:p>
            <a:r>
              <a:rPr lang="en-US" dirty="0" smtClean="0"/>
              <a:t>Environment of the Play: “Frozen whiteness of Antarctica” is the primary location</a:t>
            </a:r>
          </a:p>
          <a:p>
            <a:endParaRPr lang="en-US" dirty="0"/>
          </a:p>
        </p:txBody>
      </p:sp>
      <p:pic>
        <p:nvPicPr>
          <p:cNvPr id="4" name="Picture 3"/>
          <p:cNvPicPr>
            <a:picLocks noChangeAspect="1"/>
          </p:cNvPicPr>
          <p:nvPr/>
        </p:nvPicPr>
        <p:blipFill>
          <a:blip r:embed="rId3"/>
          <a:stretch>
            <a:fillRect/>
          </a:stretch>
        </p:blipFill>
        <p:spPr>
          <a:xfrm>
            <a:off x="4495800" y="3429000"/>
            <a:ext cx="4178300" cy="304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b="1" dirty="0" smtClean="0">
                <a:solidFill>
                  <a:srgbClr val="FF0000"/>
                </a:solidFill>
                <a:cs typeface="Noteworthy Light"/>
              </a:rPr>
              <a:t>RED</a:t>
            </a:r>
            <a:endParaRPr lang="en-US" sz="6600" b="1" dirty="0">
              <a:solidFill>
                <a:srgbClr val="FF0000"/>
              </a:solidFill>
              <a:cs typeface="Noteworthy Light"/>
            </a:endParaRPr>
          </a:p>
        </p:txBody>
      </p:sp>
      <p:sp>
        <p:nvSpPr>
          <p:cNvPr id="3" name="Content Placeholder 2"/>
          <p:cNvSpPr>
            <a:spLocks noGrp="1"/>
          </p:cNvSpPr>
          <p:nvPr>
            <p:ph sz="half" idx="1"/>
          </p:nvPr>
        </p:nvSpPr>
        <p:spPr>
          <a:xfrm>
            <a:off x="472440" y="1447800"/>
            <a:ext cx="3566160" cy="4056062"/>
          </a:xfrm>
        </p:spPr>
        <p:txBody>
          <a:bodyPr>
            <a:noAutofit/>
          </a:bodyPr>
          <a:lstStyle/>
          <a:p>
            <a:r>
              <a:rPr lang="en-US" sz="3000" dirty="0" smtClean="0"/>
              <a:t>Happy</a:t>
            </a:r>
          </a:p>
          <a:p>
            <a:r>
              <a:rPr lang="en-US" sz="3000" dirty="0" smtClean="0"/>
              <a:t>Affectionate</a:t>
            </a:r>
          </a:p>
          <a:p>
            <a:r>
              <a:rPr lang="en-US" sz="3000" dirty="0" smtClean="0"/>
              <a:t>Loving</a:t>
            </a:r>
          </a:p>
          <a:p>
            <a:r>
              <a:rPr lang="en-US" sz="3000" dirty="0" smtClean="0"/>
              <a:t>Exciting</a:t>
            </a:r>
          </a:p>
          <a:p>
            <a:r>
              <a:rPr lang="en-US" sz="3000" dirty="0" smtClean="0"/>
              <a:t>Striking</a:t>
            </a:r>
          </a:p>
          <a:p>
            <a:r>
              <a:rPr lang="en-US" sz="3000" dirty="0" smtClean="0"/>
              <a:t>Active</a:t>
            </a:r>
          </a:p>
          <a:p>
            <a:r>
              <a:rPr lang="en-US" sz="3000" dirty="0" smtClean="0"/>
              <a:t>Intense</a:t>
            </a:r>
          </a:p>
        </p:txBody>
      </p:sp>
      <p:sp>
        <p:nvSpPr>
          <p:cNvPr id="5" name="Content Placeholder 4"/>
          <p:cNvSpPr>
            <a:spLocks noGrp="1"/>
          </p:cNvSpPr>
          <p:nvPr>
            <p:ph sz="half" idx="2"/>
          </p:nvPr>
        </p:nvSpPr>
        <p:spPr>
          <a:xfrm>
            <a:off x="3048000" y="2497138"/>
            <a:ext cx="3566160" cy="4056062"/>
          </a:xfrm>
        </p:spPr>
        <p:txBody>
          <a:bodyPr>
            <a:normAutofit fontScale="92500" lnSpcReduction="20000"/>
          </a:bodyPr>
          <a:lstStyle/>
          <a:p>
            <a:r>
              <a:rPr lang="en-US" sz="3200" dirty="0" smtClean="0"/>
              <a:t>Powerful</a:t>
            </a:r>
          </a:p>
          <a:p>
            <a:r>
              <a:rPr lang="en-US" sz="3200" dirty="0" smtClean="0"/>
              <a:t>Masterful</a:t>
            </a:r>
          </a:p>
          <a:p>
            <a:r>
              <a:rPr lang="en-US" sz="3200" dirty="0" smtClean="0"/>
              <a:t>Strong</a:t>
            </a:r>
          </a:p>
          <a:p>
            <a:r>
              <a:rPr lang="en-US" sz="3200" dirty="0" smtClean="0"/>
              <a:t>Defiant</a:t>
            </a:r>
          </a:p>
          <a:p>
            <a:r>
              <a:rPr lang="en-US" sz="3200" dirty="0" smtClean="0"/>
              <a:t>Aggressive</a:t>
            </a:r>
          </a:p>
          <a:p>
            <a:r>
              <a:rPr lang="en-US" sz="3200" dirty="0" smtClean="0"/>
              <a:t>Hostile</a:t>
            </a:r>
          </a:p>
          <a:p>
            <a:endParaRPr lang="en-US" dirty="0"/>
          </a:p>
        </p:txBody>
      </p:sp>
      <p:pic>
        <p:nvPicPr>
          <p:cNvPr id="6" name="Picture 5"/>
          <p:cNvPicPr>
            <a:picLocks noChangeAspect="1"/>
          </p:cNvPicPr>
          <p:nvPr/>
        </p:nvPicPr>
        <p:blipFill>
          <a:blip r:embed="rId3"/>
          <a:stretch>
            <a:fillRect/>
          </a:stretch>
        </p:blipFill>
        <p:spPr>
          <a:xfrm>
            <a:off x="5715000" y="3352799"/>
            <a:ext cx="2514601" cy="3352801"/>
          </a:xfrm>
          <a:prstGeom prst="rect">
            <a:avLst/>
          </a:prstGeom>
        </p:spPr>
      </p:pic>
      <p:pic>
        <p:nvPicPr>
          <p:cNvPr id="7" name="Picture 6"/>
          <p:cNvPicPr>
            <a:picLocks noChangeAspect="1"/>
          </p:cNvPicPr>
          <p:nvPr/>
        </p:nvPicPr>
        <p:blipFill>
          <a:blip r:embed="rId4"/>
          <a:srcRect l="19032" r="13226"/>
          <a:stretch>
            <a:fillRect/>
          </a:stretch>
        </p:blipFill>
        <p:spPr>
          <a:xfrm>
            <a:off x="6772878" y="990600"/>
            <a:ext cx="2218722" cy="2176461"/>
          </a:xfrm>
          <a:prstGeom prst="rect">
            <a:avLst/>
          </a:prstGeom>
        </p:spPr>
      </p:pic>
      <p:pic>
        <p:nvPicPr>
          <p:cNvPr id="8" name="Picture 7"/>
          <p:cNvPicPr>
            <a:picLocks noChangeAspect="1"/>
          </p:cNvPicPr>
          <p:nvPr/>
        </p:nvPicPr>
        <p:blipFill>
          <a:blip r:embed="rId5"/>
          <a:stretch>
            <a:fillRect/>
          </a:stretch>
        </p:blipFill>
        <p:spPr>
          <a:xfrm>
            <a:off x="4959351" y="1740286"/>
            <a:ext cx="1670049" cy="1536314"/>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b="1" dirty="0" smtClean="0">
                <a:solidFill>
                  <a:srgbClr val="FF6600"/>
                </a:solidFill>
                <a:latin typeface="Chalkduster"/>
                <a:cs typeface="Chalkduster"/>
              </a:rPr>
              <a:t>Orange</a:t>
            </a:r>
            <a:endParaRPr lang="en-US" sz="6000" b="1" dirty="0">
              <a:solidFill>
                <a:srgbClr val="FF6600"/>
              </a:solidFill>
              <a:latin typeface="Chalkduster"/>
              <a:cs typeface="Chalkduster"/>
            </a:endParaRPr>
          </a:p>
        </p:txBody>
      </p:sp>
      <p:sp>
        <p:nvSpPr>
          <p:cNvPr id="3" name="Content Placeholder 2"/>
          <p:cNvSpPr>
            <a:spLocks noGrp="1"/>
          </p:cNvSpPr>
          <p:nvPr>
            <p:ph sz="half" idx="1"/>
          </p:nvPr>
        </p:nvSpPr>
        <p:spPr>
          <a:xfrm>
            <a:off x="396240" y="1735139"/>
            <a:ext cx="3566160" cy="4056062"/>
          </a:xfrm>
        </p:spPr>
        <p:txBody>
          <a:bodyPr>
            <a:normAutofit/>
          </a:bodyPr>
          <a:lstStyle/>
          <a:p>
            <a:r>
              <a:rPr lang="en-US" sz="3200" dirty="0" smtClean="0"/>
              <a:t>Warm</a:t>
            </a:r>
          </a:p>
          <a:p>
            <a:r>
              <a:rPr lang="en-US" sz="3200" dirty="0" smtClean="0"/>
              <a:t>Happy</a:t>
            </a:r>
          </a:p>
          <a:p>
            <a:r>
              <a:rPr lang="en-US" sz="3200" dirty="0" smtClean="0"/>
              <a:t>Merry</a:t>
            </a:r>
          </a:p>
          <a:p>
            <a:r>
              <a:rPr lang="en-US" sz="3200" dirty="0" smtClean="0"/>
              <a:t>Exciting,</a:t>
            </a:r>
          </a:p>
          <a:p>
            <a:r>
              <a:rPr lang="en-US" sz="3200" dirty="0" smtClean="0"/>
              <a:t>Stimulating</a:t>
            </a:r>
            <a:endParaRPr lang="en-US" sz="3200" dirty="0"/>
          </a:p>
        </p:txBody>
      </p:sp>
      <p:sp>
        <p:nvSpPr>
          <p:cNvPr id="4" name="Content Placeholder 3"/>
          <p:cNvSpPr>
            <a:spLocks noGrp="1"/>
          </p:cNvSpPr>
          <p:nvPr>
            <p:ph sz="half" idx="2"/>
          </p:nvPr>
        </p:nvSpPr>
        <p:spPr>
          <a:xfrm>
            <a:off x="2743200" y="1735139"/>
            <a:ext cx="3566160" cy="4056062"/>
          </a:xfrm>
        </p:spPr>
        <p:txBody>
          <a:bodyPr>
            <a:normAutofit/>
          </a:bodyPr>
          <a:lstStyle/>
          <a:p>
            <a:r>
              <a:rPr lang="en-US" sz="3200" dirty="0" smtClean="0"/>
              <a:t>Hot</a:t>
            </a:r>
          </a:p>
          <a:p>
            <a:r>
              <a:rPr lang="en-US" sz="3200" dirty="0" smtClean="0"/>
              <a:t>Disturbed</a:t>
            </a:r>
          </a:p>
          <a:p>
            <a:r>
              <a:rPr lang="en-US" sz="3200" dirty="0" smtClean="0"/>
              <a:t>Distressed</a:t>
            </a:r>
          </a:p>
          <a:p>
            <a:r>
              <a:rPr lang="en-US" sz="3200" dirty="0" smtClean="0"/>
              <a:t>Unpleasant</a:t>
            </a:r>
            <a:endParaRPr lang="en-US" sz="3200" dirty="0"/>
          </a:p>
        </p:txBody>
      </p:sp>
      <p:pic>
        <p:nvPicPr>
          <p:cNvPr id="5" name="Picture 4"/>
          <p:cNvPicPr>
            <a:picLocks noChangeAspect="1"/>
          </p:cNvPicPr>
          <p:nvPr/>
        </p:nvPicPr>
        <p:blipFill>
          <a:blip r:embed="rId2"/>
          <a:stretch>
            <a:fillRect/>
          </a:stretch>
        </p:blipFill>
        <p:spPr>
          <a:xfrm>
            <a:off x="5038902" y="1735139"/>
            <a:ext cx="1656996" cy="1447800"/>
          </a:xfrm>
          <a:prstGeom prst="rect">
            <a:avLst/>
          </a:prstGeom>
        </p:spPr>
      </p:pic>
      <p:pic>
        <p:nvPicPr>
          <p:cNvPr id="6" name="Picture 5"/>
          <p:cNvPicPr>
            <a:picLocks noChangeAspect="1"/>
          </p:cNvPicPr>
          <p:nvPr/>
        </p:nvPicPr>
        <p:blipFill>
          <a:blip r:embed="rId3"/>
          <a:stretch>
            <a:fillRect/>
          </a:stretch>
        </p:blipFill>
        <p:spPr>
          <a:xfrm>
            <a:off x="2971800" y="4779961"/>
            <a:ext cx="2658480" cy="1773239"/>
          </a:xfrm>
          <a:prstGeom prst="rect">
            <a:avLst/>
          </a:prstGeom>
        </p:spPr>
      </p:pic>
      <p:pic>
        <p:nvPicPr>
          <p:cNvPr id="7" name="Picture 6"/>
          <p:cNvPicPr>
            <a:picLocks noChangeAspect="1"/>
          </p:cNvPicPr>
          <p:nvPr/>
        </p:nvPicPr>
        <p:blipFill>
          <a:blip r:embed="rId4"/>
          <a:srcRect l="10828" t="4484" r="9197" b="11602"/>
          <a:stretch>
            <a:fillRect/>
          </a:stretch>
        </p:blipFill>
        <p:spPr>
          <a:xfrm>
            <a:off x="6985296" y="1067689"/>
            <a:ext cx="1936057" cy="3047111"/>
          </a:xfrm>
          <a:prstGeom prst="rect">
            <a:avLst/>
          </a:prstGeom>
        </p:spPr>
      </p:pic>
      <p:pic>
        <p:nvPicPr>
          <p:cNvPr id="8" name="Picture 7"/>
          <p:cNvPicPr>
            <a:picLocks noChangeAspect="1"/>
          </p:cNvPicPr>
          <p:nvPr/>
        </p:nvPicPr>
        <p:blipFill>
          <a:blip r:embed="rId5"/>
          <a:srcRect l="36028" r="16301"/>
          <a:stretch>
            <a:fillRect/>
          </a:stretch>
        </p:blipFill>
        <p:spPr>
          <a:xfrm>
            <a:off x="5867400" y="4156622"/>
            <a:ext cx="3032760" cy="2396578"/>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9600" b="1" dirty="0" smtClean="0">
                <a:ln>
                  <a:solidFill>
                    <a:schemeClr val="bg2">
                      <a:lumMod val="50000"/>
                    </a:schemeClr>
                  </a:solidFill>
                </a:ln>
                <a:solidFill>
                  <a:srgbClr val="FFFF00"/>
                </a:solidFill>
                <a:latin typeface="Apple Chancery"/>
                <a:cs typeface="Apple Chancery"/>
              </a:rPr>
              <a:t>Yellow</a:t>
            </a:r>
            <a:endParaRPr lang="en-US" sz="9600" b="1" dirty="0">
              <a:ln>
                <a:solidFill>
                  <a:schemeClr val="bg2">
                    <a:lumMod val="50000"/>
                  </a:schemeClr>
                </a:solidFill>
              </a:ln>
              <a:solidFill>
                <a:srgbClr val="FFFF00"/>
              </a:solidFill>
              <a:latin typeface="Apple Chancery"/>
              <a:cs typeface="Apple Chancery"/>
            </a:endParaRPr>
          </a:p>
        </p:txBody>
      </p:sp>
      <p:sp>
        <p:nvSpPr>
          <p:cNvPr id="3" name="Content Placeholder 2"/>
          <p:cNvSpPr>
            <a:spLocks noGrp="1"/>
          </p:cNvSpPr>
          <p:nvPr>
            <p:ph sz="half" idx="1"/>
          </p:nvPr>
        </p:nvSpPr>
        <p:spPr/>
        <p:txBody>
          <a:bodyPr/>
          <a:lstStyle/>
          <a:p>
            <a:r>
              <a:rPr lang="en-US" sz="3200" dirty="0" smtClean="0"/>
              <a:t>Stimulating</a:t>
            </a:r>
          </a:p>
          <a:p>
            <a:r>
              <a:rPr lang="en-US" sz="3200" dirty="0" smtClean="0"/>
              <a:t>Cheerful</a:t>
            </a:r>
          </a:p>
          <a:p>
            <a:r>
              <a:rPr lang="en-US" sz="3200" dirty="0" smtClean="0"/>
              <a:t>Exciting</a:t>
            </a:r>
          </a:p>
          <a:p>
            <a:r>
              <a:rPr lang="en-US" sz="3200" dirty="0" smtClean="0"/>
              <a:t>Joyful</a:t>
            </a:r>
          </a:p>
          <a:p>
            <a:r>
              <a:rPr lang="en-US" sz="3200" dirty="0" smtClean="0"/>
              <a:t>Serene</a:t>
            </a:r>
          </a:p>
          <a:p>
            <a:endParaRPr lang="en-US" dirty="0"/>
          </a:p>
        </p:txBody>
      </p:sp>
      <p:sp>
        <p:nvSpPr>
          <p:cNvPr id="4" name="Content Placeholder 3"/>
          <p:cNvSpPr>
            <a:spLocks noGrp="1"/>
          </p:cNvSpPr>
          <p:nvPr>
            <p:ph sz="half" idx="2"/>
          </p:nvPr>
        </p:nvSpPr>
        <p:spPr/>
        <p:txBody>
          <a:bodyPr>
            <a:normAutofit/>
          </a:bodyPr>
          <a:lstStyle/>
          <a:p>
            <a:r>
              <a:rPr lang="en-US" sz="3200" dirty="0" smtClean="0"/>
              <a:t>Unpleasant</a:t>
            </a:r>
          </a:p>
          <a:p>
            <a:r>
              <a:rPr lang="en-US" sz="3200" dirty="0" smtClean="0"/>
              <a:t>Aggressive</a:t>
            </a:r>
          </a:p>
          <a:p>
            <a:r>
              <a:rPr lang="en-US" sz="3200" dirty="0" smtClean="0"/>
              <a:t>Hostile</a:t>
            </a:r>
            <a:endParaRPr lang="en-US" sz="3200" dirty="0"/>
          </a:p>
        </p:txBody>
      </p:sp>
      <p:pic>
        <p:nvPicPr>
          <p:cNvPr id="5" name="Picture 4"/>
          <p:cNvPicPr>
            <a:picLocks noChangeAspect="1"/>
          </p:cNvPicPr>
          <p:nvPr/>
        </p:nvPicPr>
        <p:blipFill>
          <a:blip r:embed="rId2"/>
          <a:stretch>
            <a:fillRect/>
          </a:stretch>
        </p:blipFill>
        <p:spPr>
          <a:xfrm>
            <a:off x="3720122" y="5067300"/>
            <a:ext cx="1856155" cy="1447801"/>
          </a:xfrm>
          <a:prstGeom prst="rect">
            <a:avLst/>
          </a:prstGeom>
        </p:spPr>
      </p:pic>
      <p:pic>
        <p:nvPicPr>
          <p:cNvPr id="6" name="Picture 5"/>
          <p:cNvPicPr>
            <a:picLocks noChangeAspect="1"/>
          </p:cNvPicPr>
          <p:nvPr/>
        </p:nvPicPr>
        <p:blipFill>
          <a:blip r:embed="rId3"/>
          <a:stretch>
            <a:fillRect/>
          </a:stretch>
        </p:blipFill>
        <p:spPr>
          <a:xfrm>
            <a:off x="6037261" y="3800106"/>
            <a:ext cx="2829294" cy="2829294"/>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905250" y="4267200"/>
            <a:ext cx="3543300" cy="2362200"/>
          </a:xfrm>
          <a:prstGeom prst="rect">
            <a:avLst/>
          </a:prstGeom>
        </p:spPr>
      </p:pic>
      <p:sp>
        <p:nvSpPr>
          <p:cNvPr id="2" name="Title 1"/>
          <p:cNvSpPr>
            <a:spLocks noGrp="1"/>
          </p:cNvSpPr>
          <p:nvPr>
            <p:ph type="title"/>
          </p:nvPr>
        </p:nvSpPr>
        <p:spPr/>
        <p:txBody>
          <a:bodyPr/>
          <a:lstStyle/>
          <a:p>
            <a:r>
              <a:rPr lang="en-US" sz="6600" b="1" dirty="0" smtClean="0">
                <a:solidFill>
                  <a:srgbClr val="008000"/>
                </a:solidFill>
                <a:latin typeface="Bookman Old Style"/>
                <a:cs typeface="Bookman Old Style"/>
              </a:rPr>
              <a:t>Green</a:t>
            </a:r>
            <a:endParaRPr lang="en-US" sz="6600" b="1" dirty="0">
              <a:solidFill>
                <a:srgbClr val="008000"/>
              </a:solidFill>
              <a:latin typeface="Bookman Old Style"/>
              <a:cs typeface="Bookman Old Style"/>
            </a:endParaRPr>
          </a:p>
        </p:txBody>
      </p:sp>
      <p:sp>
        <p:nvSpPr>
          <p:cNvPr id="3" name="Content Placeholder 2"/>
          <p:cNvSpPr>
            <a:spLocks noGrp="1"/>
          </p:cNvSpPr>
          <p:nvPr>
            <p:ph sz="half" idx="1"/>
          </p:nvPr>
        </p:nvSpPr>
        <p:spPr>
          <a:xfrm>
            <a:off x="381000" y="1735139"/>
            <a:ext cx="3566160" cy="4056062"/>
          </a:xfrm>
        </p:spPr>
        <p:txBody>
          <a:bodyPr>
            <a:normAutofit/>
          </a:bodyPr>
          <a:lstStyle/>
          <a:p>
            <a:r>
              <a:rPr lang="en-US" sz="3200" dirty="0" smtClean="0"/>
              <a:t>Youthful</a:t>
            </a:r>
          </a:p>
          <a:p>
            <a:r>
              <a:rPr lang="en-US" sz="3200" dirty="0" smtClean="0"/>
              <a:t>Fresh</a:t>
            </a:r>
          </a:p>
          <a:p>
            <a:r>
              <a:rPr lang="en-US" sz="3200" dirty="0" smtClean="0"/>
              <a:t>Leisurely</a:t>
            </a:r>
          </a:p>
          <a:p>
            <a:r>
              <a:rPr lang="en-US" sz="3200" dirty="0" smtClean="0"/>
              <a:t>Secure</a:t>
            </a:r>
          </a:p>
          <a:p>
            <a:r>
              <a:rPr lang="en-US" sz="3200" dirty="0" smtClean="0"/>
              <a:t>Calm</a:t>
            </a:r>
            <a:endParaRPr lang="en-US" sz="3200" dirty="0"/>
          </a:p>
        </p:txBody>
      </p:sp>
      <p:sp>
        <p:nvSpPr>
          <p:cNvPr id="4" name="Content Placeholder 3"/>
          <p:cNvSpPr>
            <a:spLocks noGrp="1"/>
          </p:cNvSpPr>
          <p:nvPr>
            <p:ph sz="half" idx="2"/>
          </p:nvPr>
        </p:nvSpPr>
        <p:spPr>
          <a:xfrm>
            <a:off x="2590800" y="1735139"/>
            <a:ext cx="3566160" cy="4056062"/>
          </a:xfrm>
        </p:spPr>
        <p:txBody>
          <a:bodyPr>
            <a:normAutofit/>
          </a:bodyPr>
          <a:lstStyle/>
          <a:p>
            <a:r>
              <a:rPr lang="en-US" sz="3200" dirty="0" smtClean="0"/>
              <a:t>Peaceful</a:t>
            </a:r>
          </a:p>
          <a:p>
            <a:r>
              <a:rPr lang="en-US" sz="3200" dirty="0" smtClean="0"/>
              <a:t>Emotionally Controlled</a:t>
            </a:r>
          </a:p>
          <a:p>
            <a:r>
              <a:rPr lang="en-US" sz="3200" dirty="0" smtClean="0"/>
              <a:t>Ill</a:t>
            </a:r>
          </a:p>
          <a:p>
            <a:r>
              <a:rPr lang="en-US" sz="3200" dirty="0" smtClean="0"/>
              <a:t>Wealthy</a:t>
            </a:r>
          </a:p>
          <a:p>
            <a:r>
              <a:rPr lang="en-US" sz="3200" dirty="0" smtClean="0"/>
              <a:t>Envious</a:t>
            </a:r>
            <a:endParaRPr lang="en-US" sz="3200" dirty="0"/>
          </a:p>
        </p:txBody>
      </p:sp>
      <p:pic>
        <p:nvPicPr>
          <p:cNvPr id="5" name="Picture 4"/>
          <p:cNvPicPr>
            <a:picLocks noChangeAspect="1"/>
          </p:cNvPicPr>
          <p:nvPr/>
        </p:nvPicPr>
        <p:blipFill>
          <a:blip r:embed="rId3"/>
          <a:srcRect l="50365"/>
          <a:stretch>
            <a:fillRect/>
          </a:stretch>
        </p:blipFill>
        <p:spPr>
          <a:xfrm>
            <a:off x="7162800" y="4019550"/>
            <a:ext cx="1727200" cy="2609850"/>
          </a:xfrm>
          <a:prstGeom prst="rect">
            <a:avLst/>
          </a:prstGeom>
        </p:spPr>
      </p:pic>
      <p:pic>
        <p:nvPicPr>
          <p:cNvPr id="6" name="Picture 5"/>
          <p:cNvPicPr>
            <a:picLocks noChangeAspect="1"/>
          </p:cNvPicPr>
          <p:nvPr/>
        </p:nvPicPr>
        <p:blipFill>
          <a:blip r:embed="rId4"/>
          <a:stretch>
            <a:fillRect/>
          </a:stretch>
        </p:blipFill>
        <p:spPr>
          <a:xfrm>
            <a:off x="5867400" y="1600200"/>
            <a:ext cx="2336800" cy="23368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b="1" dirty="0" smtClean="0">
                <a:solidFill>
                  <a:srgbClr val="0000FF"/>
                </a:solidFill>
                <a:latin typeface="Lucida Calligraphy"/>
                <a:cs typeface="Lucida Calligraphy"/>
              </a:rPr>
              <a:t>Blue</a:t>
            </a:r>
            <a:endParaRPr lang="en-US" sz="6600" b="1" dirty="0">
              <a:solidFill>
                <a:srgbClr val="0000FF"/>
              </a:solidFill>
              <a:latin typeface="Lucida Calligraphy"/>
              <a:cs typeface="Lucida Calligraphy"/>
            </a:endParaRPr>
          </a:p>
        </p:txBody>
      </p:sp>
      <p:sp>
        <p:nvSpPr>
          <p:cNvPr id="3" name="Content Placeholder 2"/>
          <p:cNvSpPr>
            <a:spLocks noGrp="1"/>
          </p:cNvSpPr>
          <p:nvPr>
            <p:ph sz="half" idx="1"/>
          </p:nvPr>
        </p:nvSpPr>
        <p:spPr>
          <a:xfrm>
            <a:off x="304800" y="1735138"/>
            <a:ext cx="3566160" cy="4513261"/>
          </a:xfrm>
        </p:spPr>
        <p:txBody>
          <a:bodyPr>
            <a:normAutofit fontScale="92500" lnSpcReduction="20000"/>
          </a:bodyPr>
          <a:lstStyle/>
          <a:p>
            <a:r>
              <a:rPr lang="en-US" sz="3200" dirty="0" smtClean="0"/>
              <a:t>Pleasant</a:t>
            </a:r>
          </a:p>
          <a:p>
            <a:r>
              <a:rPr lang="en-US" sz="3200" dirty="0" smtClean="0"/>
              <a:t>Cool</a:t>
            </a:r>
          </a:p>
          <a:p>
            <a:r>
              <a:rPr lang="en-US" sz="3200" dirty="0" smtClean="0"/>
              <a:t>Secure</a:t>
            </a:r>
          </a:p>
          <a:p>
            <a:r>
              <a:rPr lang="en-US" sz="3200" dirty="0" smtClean="0"/>
              <a:t>Comfortable</a:t>
            </a:r>
          </a:p>
          <a:p>
            <a:r>
              <a:rPr lang="en-US" sz="3200" dirty="0" smtClean="0"/>
              <a:t>Tender</a:t>
            </a:r>
          </a:p>
          <a:p>
            <a:r>
              <a:rPr lang="en-US" sz="3200" dirty="0" smtClean="0"/>
              <a:t>Soothing</a:t>
            </a:r>
          </a:p>
          <a:p>
            <a:r>
              <a:rPr lang="en-US" sz="3200" dirty="0" smtClean="0"/>
              <a:t>Intelligent</a:t>
            </a:r>
            <a:endParaRPr lang="en-US" sz="3200" dirty="0"/>
          </a:p>
        </p:txBody>
      </p:sp>
      <p:sp>
        <p:nvSpPr>
          <p:cNvPr id="4" name="Content Placeholder 3"/>
          <p:cNvSpPr>
            <a:spLocks noGrp="1"/>
          </p:cNvSpPr>
          <p:nvPr>
            <p:ph sz="half" idx="2"/>
          </p:nvPr>
        </p:nvSpPr>
        <p:spPr>
          <a:xfrm>
            <a:off x="2971800" y="1735139"/>
            <a:ext cx="3566160" cy="4056062"/>
          </a:xfrm>
        </p:spPr>
        <p:txBody>
          <a:bodyPr>
            <a:noAutofit/>
          </a:bodyPr>
          <a:lstStyle/>
          <a:p>
            <a:r>
              <a:rPr lang="en-US" sz="3200" dirty="0" smtClean="0"/>
              <a:t>Social</a:t>
            </a:r>
          </a:p>
          <a:p>
            <a:r>
              <a:rPr lang="en-US" sz="3200" dirty="0" smtClean="0"/>
              <a:t>Dignified</a:t>
            </a:r>
          </a:p>
          <a:p>
            <a:r>
              <a:rPr lang="en-US" sz="3200" dirty="0" smtClean="0"/>
              <a:t>Full</a:t>
            </a:r>
          </a:p>
          <a:p>
            <a:r>
              <a:rPr lang="en-US" sz="3200" dirty="0" smtClean="0"/>
              <a:t>Great</a:t>
            </a:r>
          </a:p>
          <a:p>
            <a:r>
              <a:rPr lang="en-US" sz="3200" dirty="0" smtClean="0"/>
              <a:t>Strong</a:t>
            </a:r>
          </a:p>
          <a:p>
            <a:r>
              <a:rPr lang="en-US" sz="3200" dirty="0" smtClean="0"/>
              <a:t>Sad</a:t>
            </a:r>
            <a:endParaRPr lang="en-US" sz="3200" dirty="0"/>
          </a:p>
        </p:txBody>
      </p:sp>
      <p:pic>
        <p:nvPicPr>
          <p:cNvPr id="5" name="Picture 4"/>
          <p:cNvPicPr>
            <a:picLocks noChangeAspect="1"/>
          </p:cNvPicPr>
          <p:nvPr/>
        </p:nvPicPr>
        <p:blipFill>
          <a:blip r:embed="rId2"/>
          <a:srcRect r="25114"/>
          <a:stretch>
            <a:fillRect/>
          </a:stretch>
        </p:blipFill>
        <p:spPr>
          <a:xfrm>
            <a:off x="4713329" y="4527550"/>
            <a:ext cx="2754271" cy="2178050"/>
          </a:xfrm>
          <a:prstGeom prst="rect">
            <a:avLst/>
          </a:prstGeom>
        </p:spPr>
      </p:pic>
      <p:pic>
        <p:nvPicPr>
          <p:cNvPr id="6" name="Picture 5"/>
          <p:cNvPicPr>
            <a:picLocks noChangeAspect="1"/>
          </p:cNvPicPr>
          <p:nvPr/>
        </p:nvPicPr>
        <p:blipFill>
          <a:blip r:embed="rId3"/>
          <a:stretch>
            <a:fillRect/>
          </a:stretch>
        </p:blipFill>
        <p:spPr>
          <a:xfrm>
            <a:off x="5684574" y="1809750"/>
            <a:ext cx="3175000" cy="2381250"/>
          </a:xfrm>
          <a:prstGeom prst="rect">
            <a:avLst/>
          </a:prstGeom>
        </p:spPr>
      </p:pic>
      <p:pic>
        <p:nvPicPr>
          <p:cNvPr id="7" name="Picture 6"/>
          <p:cNvPicPr>
            <a:picLocks noChangeAspect="1"/>
          </p:cNvPicPr>
          <p:nvPr/>
        </p:nvPicPr>
        <p:blipFill>
          <a:blip r:embed="rId4"/>
          <a:stretch>
            <a:fillRect/>
          </a:stretch>
        </p:blipFill>
        <p:spPr>
          <a:xfrm>
            <a:off x="6972820" y="3752850"/>
            <a:ext cx="2171179" cy="310515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b="1" dirty="0" smtClean="0">
                <a:solidFill>
                  <a:srgbClr val="660066"/>
                </a:solidFill>
                <a:latin typeface="Charter Black"/>
                <a:cs typeface="Charter Black"/>
              </a:rPr>
              <a:t>Violet</a:t>
            </a:r>
            <a:endParaRPr lang="en-US" sz="6600" b="1" dirty="0">
              <a:solidFill>
                <a:srgbClr val="660066"/>
              </a:solidFill>
              <a:latin typeface="Charter Black"/>
              <a:cs typeface="Charter Black"/>
            </a:endParaRPr>
          </a:p>
        </p:txBody>
      </p:sp>
      <p:sp>
        <p:nvSpPr>
          <p:cNvPr id="3" name="Content Placeholder 2"/>
          <p:cNvSpPr>
            <a:spLocks noGrp="1"/>
          </p:cNvSpPr>
          <p:nvPr>
            <p:ph sz="half" idx="1"/>
          </p:nvPr>
        </p:nvSpPr>
        <p:spPr/>
        <p:txBody>
          <a:bodyPr>
            <a:normAutofit fontScale="92500" lnSpcReduction="20000"/>
          </a:bodyPr>
          <a:lstStyle/>
          <a:p>
            <a:r>
              <a:rPr lang="en-US" sz="3200" dirty="0" smtClean="0"/>
              <a:t>Spiritual</a:t>
            </a:r>
          </a:p>
          <a:p>
            <a:r>
              <a:rPr lang="en-US" sz="3200" dirty="0" smtClean="0"/>
              <a:t>Dignified</a:t>
            </a:r>
          </a:p>
          <a:p>
            <a:r>
              <a:rPr lang="en-US" sz="3200" dirty="0" smtClean="0"/>
              <a:t>Stately/Royal</a:t>
            </a:r>
          </a:p>
          <a:p>
            <a:r>
              <a:rPr lang="en-US" sz="3200" dirty="0" smtClean="0"/>
              <a:t>Vigorous</a:t>
            </a:r>
          </a:p>
          <a:p>
            <a:r>
              <a:rPr lang="en-US" sz="3200" dirty="0" smtClean="0"/>
              <a:t>Disagreeable</a:t>
            </a:r>
          </a:p>
          <a:p>
            <a:r>
              <a:rPr lang="en-US" sz="3200" dirty="0" smtClean="0"/>
              <a:t>Melancholy</a:t>
            </a:r>
            <a:endParaRPr lang="en-US" sz="3200" dirty="0"/>
          </a:p>
        </p:txBody>
      </p:sp>
      <p:sp>
        <p:nvSpPr>
          <p:cNvPr id="4" name="Content Placeholder 3"/>
          <p:cNvSpPr>
            <a:spLocks noGrp="1"/>
          </p:cNvSpPr>
          <p:nvPr>
            <p:ph sz="half" idx="2"/>
          </p:nvPr>
        </p:nvSpPr>
        <p:spPr>
          <a:xfrm>
            <a:off x="3886200" y="1735139"/>
            <a:ext cx="3566160" cy="4056062"/>
          </a:xfrm>
        </p:spPr>
        <p:txBody>
          <a:bodyPr>
            <a:normAutofit fontScale="92500" lnSpcReduction="20000"/>
          </a:bodyPr>
          <a:lstStyle/>
          <a:p>
            <a:r>
              <a:rPr lang="en-US" sz="3200" dirty="0" smtClean="0"/>
              <a:t>Despondent</a:t>
            </a:r>
          </a:p>
          <a:p>
            <a:r>
              <a:rPr lang="en-US" sz="3200" dirty="0" smtClean="0"/>
              <a:t>Unhappy</a:t>
            </a:r>
          </a:p>
          <a:p>
            <a:r>
              <a:rPr lang="en-US" sz="3200" dirty="0" smtClean="0"/>
              <a:t>Depressing</a:t>
            </a:r>
          </a:p>
          <a:p>
            <a:r>
              <a:rPr lang="en-US" sz="3200" dirty="0" smtClean="0"/>
              <a:t>Sad</a:t>
            </a:r>
          </a:p>
        </p:txBody>
      </p:sp>
      <p:pic>
        <p:nvPicPr>
          <p:cNvPr id="5" name="Picture 4"/>
          <p:cNvPicPr>
            <a:picLocks noChangeAspect="1"/>
          </p:cNvPicPr>
          <p:nvPr/>
        </p:nvPicPr>
        <p:blipFill>
          <a:blip r:embed="rId2"/>
          <a:stretch>
            <a:fillRect/>
          </a:stretch>
        </p:blipFill>
        <p:spPr>
          <a:xfrm>
            <a:off x="6477000" y="1524000"/>
            <a:ext cx="2460831" cy="2368550"/>
          </a:xfrm>
          <a:prstGeom prst="rect">
            <a:avLst/>
          </a:prstGeom>
        </p:spPr>
      </p:pic>
      <p:pic>
        <p:nvPicPr>
          <p:cNvPr id="6" name="Picture 5"/>
          <p:cNvPicPr>
            <a:picLocks noChangeAspect="1"/>
          </p:cNvPicPr>
          <p:nvPr/>
        </p:nvPicPr>
        <p:blipFill>
          <a:blip r:embed="rId3"/>
          <a:stretch>
            <a:fillRect/>
          </a:stretch>
        </p:blipFill>
        <p:spPr>
          <a:xfrm>
            <a:off x="4049816" y="4775747"/>
            <a:ext cx="1741384" cy="1707603"/>
          </a:xfrm>
          <a:prstGeom prst="rect">
            <a:avLst/>
          </a:prstGeom>
        </p:spPr>
      </p:pic>
      <p:pic>
        <p:nvPicPr>
          <p:cNvPr id="7" name="Picture 6"/>
          <p:cNvPicPr>
            <a:picLocks noChangeAspect="1"/>
          </p:cNvPicPr>
          <p:nvPr/>
        </p:nvPicPr>
        <p:blipFill>
          <a:blip r:embed="rId4"/>
          <a:stretch>
            <a:fillRect/>
          </a:stretch>
        </p:blipFill>
        <p:spPr>
          <a:xfrm>
            <a:off x="6324600" y="3962400"/>
            <a:ext cx="2082222" cy="2642147"/>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b="1" dirty="0" smtClean="0"/>
              <a:t>Black</a:t>
            </a:r>
            <a:endParaRPr lang="en-US" sz="6600" b="1" dirty="0"/>
          </a:p>
        </p:txBody>
      </p:sp>
      <p:sp>
        <p:nvSpPr>
          <p:cNvPr id="3" name="Content Placeholder 2"/>
          <p:cNvSpPr>
            <a:spLocks noGrp="1"/>
          </p:cNvSpPr>
          <p:nvPr>
            <p:ph sz="half" idx="1"/>
          </p:nvPr>
        </p:nvSpPr>
        <p:spPr/>
        <p:txBody>
          <a:bodyPr>
            <a:noAutofit/>
          </a:bodyPr>
          <a:lstStyle/>
          <a:p>
            <a:r>
              <a:rPr lang="en-US" sz="3000" dirty="0" smtClean="0"/>
              <a:t>Sad</a:t>
            </a:r>
          </a:p>
          <a:p>
            <a:r>
              <a:rPr lang="en-US" sz="3000" dirty="0" smtClean="0"/>
              <a:t>Melancholy</a:t>
            </a:r>
          </a:p>
          <a:p>
            <a:r>
              <a:rPr lang="en-US" sz="3000" dirty="0" smtClean="0"/>
              <a:t>Vague</a:t>
            </a:r>
          </a:p>
          <a:p>
            <a:r>
              <a:rPr lang="en-US" sz="3000" dirty="0" smtClean="0"/>
              <a:t>Unhappy</a:t>
            </a:r>
          </a:p>
          <a:p>
            <a:r>
              <a:rPr lang="en-US" sz="3000" dirty="0" smtClean="0"/>
              <a:t>Fearful</a:t>
            </a:r>
          </a:p>
          <a:p>
            <a:r>
              <a:rPr lang="en-US" sz="3000" dirty="0" smtClean="0"/>
              <a:t>Old</a:t>
            </a:r>
          </a:p>
          <a:p>
            <a:r>
              <a:rPr lang="en-US" sz="3000" dirty="0" smtClean="0"/>
              <a:t>Heavy</a:t>
            </a:r>
            <a:endParaRPr lang="en-US" sz="3000" dirty="0"/>
          </a:p>
        </p:txBody>
      </p:sp>
      <p:sp>
        <p:nvSpPr>
          <p:cNvPr id="4" name="Content Placeholder 3"/>
          <p:cNvSpPr>
            <a:spLocks noGrp="1"/>
          </p:cNvSpPr>
          <p:nvPr>
            <p:ph sz="half" idx="2"/>
          </p:nvPr>
        </p:nvSpPr>
        <p:spPr>
          <a:xfrm>
            <a:off x="3276600" y="1735138"/>
            <a:ext cx="3566160" cy="4665661"/>
          </a:xfrm>
        </p:spPr>
        <p:txBody>
          <a:bodyPr>
            <a:normAutofit/>
          </a:bodyPr>
          <a:lstStyle/>
          <a:p>
            <a:r>
              <a:rPr lang="en-US" sz="3200" dirty="0" smtClean="0"/>
              <a:t>Distressed</a:t>
            </a:r>
          </a:p>
          <a:p>
            <a:r>
              <a:rPr lang="en-US" sz="3200" dirty="0" smtClean="0"/>
              <a:t>Dignified</a:t>
            </a:r>
          </a:p>
          <a:p>
            <a:r>
              <a:rPr lang="en-US" sz="3200" dirty="0" smtClean="0"/>
              <a:t>Stately</a:t>
            </a:r>
          </a:p>
          <a:p>
            <a:r>
              <a:rPr lang="en-US" sz="3200" dirty="0" smtClean="0"/>
              <a:t>Strong</a:t>
            </a:r>
          </a:p>
          <a:p>
            <a:r>
              <a:rPr lang="en-US" sz="3200" dirty="0" smtClean="0"/>
              <a:t>Powerful</a:t>
            </a:r>
          </a:p>
          <a:p>
            <a:r>
              <a:rPr lang="en-US" sz="3200" dirty="0" smtClean="0"/>
              <a:t>Glamorous</a:t>
            </a:r>
            <a:endParaRPr lang="en-US" sz="3200" dirty="0"/>
          </a:p>
        </p:txBody>
      </p:sp>
      <p:pic>
        <p:nvPicPr>
          <p:cNvPr id="5" name="Picture 4"/>
          <p:cNvPicPr>
            <a:picLocks noChangeAspect="1"/>
          </p:cNvPicPr>
          <p:nvPr/>
        </p:nvPicPr>
        <p:blipFill>
          <a:blip r:embed="rId2"/>
          <a:srcRect l="8333" r="6250"/>
          <a:stretch>
            <a:fillRect/>
          </a:stretch>
        </p:blipFill>
        <p:spPr>
          <a:xfrm>
            <a:off x="6096000" y="4344020"/>
            <a:ext cx="2830511" cy="2209180"/>
          </a:xfrm>
          <a:prstGeom prst="rect">
            <a:avLst/>
          </a:prstGeom>
        </p:spPr>
      </p:pic>
      <p:pic>
        <p:nvPicPr>
          <p:cNvPr id="6" name="Picture 5"/>
          <p:cNvPicPr>
            <a:picLocks noChangeAspect="1"/>
          </p:cNvPicPr>
          <p:nvPr/>
        </p:nvPicPr>
        <p:blipFill>
          <a:blip r:embed="rId3"/>
          <a:srcRect l="10491" t="7594" r="6175" b="8556"/>
          <a:stretch>
            <a:fillRect/>
          </a:stretch>
        </p:blipFill>
        <p:spPr>
          <a:xfrm>
            <a:off x="5791200" y="1371599"/>
            <a:ext cx="1905000" cy="2627405"/>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Ｐ明朝"/>
      </a:majorFont>
      <a:minorFont>
        <a:latin typeface="Goudy Old Style"/>
        <a:ea typeface=""/>
        <a:cs typeface=""/>
        <a:font script="Jpan" typeface="ＭＳ Ｐ明朝"/>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635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Inkwell.thmx</Template>
  <TotalTime>1698</TotalTime>
  <Words>1355</Words>
  <Application>Microsoft Macintosh PowerPoint</Application>
  <PresentationFormat>On-screen Show (4:3)</PresentationFormat>
  <Paragraphs>195</Paragraphs>
  <Slides>24</Slides>
  <Notes>11</Notes>
  <HiddenSlides>0</HiddenSlides>
  <MMClips>0</MMClips>
  <ScaleCrop>false</ScaleCrop>
  <HeadingPairs>
    <vt:vector size="4" baseType="variant">
      <vt:variant>
        <vt:lpstr>Design Template</vt:lpstr>
      </vt:variant>
      <vt:variant>
        <vt:i4>1</vt:i4>
      </vt:variant>
      <vt:variant>
        <vt:lpstr>Slide Titles</vt:lpstr>
      </vt:variant>
      <vt:variant>
        <vt:i4>24</vt:i4>
      </vt:variant>
    </vt:vector>
  </HeadingPairs>
  <TitlesOfParts>
    <vt:vector size="25" baseType="lpstr">
      <vt:lpstr>Inkwell</vt:lpstr>
      <vt:lpstr>COLOR</vt:lpstr>
      <vt:lpstr>For each color, list emotions, moods, images, or ideas that you envision when you think of it.</vt:lpstr>
      <vt:lpstr>RED</vt:lpstr>
      <vt:lpstr>Orange</vt:lpstr>
      <vt:lpstr>Yellow</vt:lpstr>
      <vt:lpstr>Green</vt:lpstr>
      <vt:lpstr>Blue</vt:lpstr>
      <vt:lpstr>Violet</vt:lpstr>
      <vt:lpstr>Black</vt:lpstr>
      <vt:lpstr>White</vt:lpstr>
      <vt:lpstr>Brown</vt:lpstr>
      <vt:lpstr>Color Terminology</vt:lpstr>
      <vt:lpstr>Primary Colors</vt:lpstr>
      <vt:lpstr>Secondary Colors</vt:lpstr>
      <vt:lpstr>Slide 15</vt:lpstr>
      <vt:lpstr>I GET IT!!! Color communicates. So what?</vt:lpstr>
      <vt:lpstr>Manipulation 101</vt:lpstr>
      <vt:lpstr>Manipulation 101</vt:lpstr>
      <vt:lpstr>Slide 19</vt:lpstr>
      <vt:lpstr>Slide 20</vt:lpstr>
      <vt:lpstr>Slide 21</vt:lpstr>
      <vt:lpstr>Slide 22</vt:lpstr>
      <vt:lpstr>In your scripts…</vt:lpstr>
      <vt:lpstr>Terra Nova Color Analysis</vt:lpstr>
    </vt:vector>
  </TitlesOfParts>
  <Company>Brigham Young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Mary Matheson</dc:creator>
  <cp:lastModifiedBy>Mary Matheson</cp:lastModifiedBy>
  <cp:revision>71</cp:revision>
  <dcterms:created xsi:type="dcterms:W3CDTF">2015-10-20T20:04:18Z</dcterms:created>
  <dcterms:modified xsi:type="dcterms:W3CDTF">2015-10-21T01:13:42Z</dcterms:modified>
</cp:coreProperties>
</file>