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-114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8601274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1611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09205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04084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987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38050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9593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2266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141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1063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235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0407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78702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16799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1279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046558"/>
            <a:ext cx="77724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buClr>
                <a:srgbClr val="FFA711"/>
              </a:buClr>
              <a:buSzPct val="100000"/>
              <a:defRPr sz="4800" b="1"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2182817"/>
            <a:ext cx="7772400" cy="8387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None/>
              <a:defRPr/>
            </a:lvl1pPr>
            <a:lvl2pPr>
              <a:spcBef>
                <a:spcPts val="0"/>
              </a:spcBef>
              <a:buSzPct val="100000"/>
              <a:buNone/>
              <a:defRPr sz="3200"/>
            </a:lvl2pPr>
            <a:lvl3pPr>
              <a:spcBef>
                <a:spcPts val="0"/>
              </a:spcBef>
              <a:buSzPct val="100000"/>
              <a:buNone/>
              <a:defRPr sz="3200"/>
            </a:lvl3pPr>
            <a:lvl4pPr>
              <a:spcBef>
                <a:spcPts val="0"/>
              </a:spcBef>
              <a:buSzPct val="100000"/>
              <a:buNone/>
              <a:defRPr sz="3200"/>
            </a:lvl4pPr>
            <a:lvl5pPr>
              <a:spcBef>
                <a:spcPts val="0"/>
              </a:spcBef>
              <a:buSzPct val="100000"/>
              <a:buNone/>
              <a:defRPr sz="3200"/>
            </a:lvl5pPr>
            <a:lvl6pPr>
              <a:spcBef>
                <a:spcPts val="0"/>
              </a:spcBef>
              <a:buSzPct val="100000"/>
              <a:buNone/>
              <a:defRPr sz="3200"/>
            </a:lvl6pPr>
            <a:lvl7pPr>
              <a:spcBef>
                <a:spcPts val="0"/>
              </a:spcBef>
              <a:buSzPct val="100000"/>
              <a:buNone/>
              <a:defRPr sz="3200"/>
            </a:lvl7pPr>
            <a:lvl8pPr>
              <a:spcBef>
                <a:spcPts val="0"/>
              </a:spcBef>
              <a:buSzPct val="100000"/>
              <a:buNone/>
              <a:defRPr sz="3200"/>
            </a:lvl8pPr>
            <a:lvl9pPr>
              <a:spcBef>
                <a:spcPts val="0"/>
              </a:spcBef>
              <a:buSzPct val="100000"/>
              <a:buNone/>
              <a:defRPr sz="3200"/>
            </a:lvl9pPr>
          </a:lstStyle>
          <a:p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12" name="Shape 12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" name="Shape 18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" name="Shape 19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>
                <a:solidFill>
                  <a:srgbClr val="FFA711"/>
                </a:solidFill>
              </a:defRPr>
            </a:lvl1pPr>
            <a:lvl2pPr>
              <a:spcBef>
                <a:spcPts val="0"/>
              </a:spcBef>
              <a:defRPr>
                <a:solidFill>
                  <a:srgbClr val="FFA711"/>
                </a:solidFill>
              </a:defRPr>
            </a:lvl2pPr>
            <a:lvl3pPr>
              <a:spcBef>
                <a:spcPts val="0"/>
              </a:spcBef>
              <a:defRPr>
                <a:solidFill>
                  <a:srgbClr val="FFA711"/>
                </a:solidFill>
              </a:defRPr>
            </a:lvl3pPr>
            <a:lvl4pPr>
              <a:spcBef>
                <a:spcPts val="0"/>
              </a:spcBef>
              <a:defRPr>
                <a:solidFill>
                  <a:srgbClr val="FFA711"/>
                </a:solidFill>
              </a:defRPr>
            </a:lvl4pPr>
            <a:lvl5pPr>
              <a:spcBef>
                <a:spcPts val="0"/>
              </a:spcBef>
              <a:defRPr>
                <a:solidFill>
                  <a:srgbClr val="FFA711"/>
                </a:solidFill>
              </a:defRPr>
            </a:lvl5pPr>
            <a:lvl6pPr>
              <a:spcBef>
                <a:spcPts val="0"/>
              </a:spcBef>
              <a:defRPr>
                <a:solidFill>
                  <a:srgbClr val="FFA711"/>
                </a:solidFill>
              </a:defRPr>
            </a:lvl6pPr>
            <a:lvl7pPr>
              <a:spcBef>
                <a:spcPts val="0"/>
              </a:spcBef>
              <a:defRPr>
                <a:solidFill>
                  <a:srgbClr val="FFA711"/>
                </a:solidFill>
              </a:defRPr>
            </a:lvl7pPr>
            <a:lvl8pPr>
              <a:spcBef>
                <a:spcPts val="0"/>
              </a:spcBef>
              <a:defRPr>
                <a:solidFill>
                  <a:srgbClr val="FFA711"/>
                </a:solidFill>
              </a:defRPr>
            </a:lvl8pPr>
            <a:lvl9pPr>
              <a:spcBef>
                <a:spcPts val="0"/>
              </a:spcBef>
              <a:defRPr>
                <a:solidFill>
                  <a:srgbClr val="FFA711"/>
                </a:solidFill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23" name="Shape 2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24" name="Shape 2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5" name="Shape 2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6" name="Shape 2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266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grpSp>
        <p:nvGrpSpPr>
          <p:cNvPr id="31" name="Shape 31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2" name="Shape 32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3" name="Shape 33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4" name="Shape 34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grpSp>
        <p:nvGrpSpPr>
          <p:cNvPr id="37" name="Shape 37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38" name="Shape 38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39" name="Shape 39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rgbClr val="E9E0C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0" name="Shape 40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471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rgbClr val="FFA711"/>
              </a:buClr>
              <a:buSzPct val="100000"/>
              <a:buNone/>
              <a:defRPr sz="1400">
                <a:solidFill>
                  <a:srgbClr val="FFA711"/>
                </a:solidFill>
              </a:defRPr>
            </a:lvl1pPr>
          </a:lstStyle>
          <a:p>
            <a:endParaRPr/>
          </a:p>
        </p:txBody>
      </p:sp>
      <p:grpSp>
        <p:nvGrpSpPr>
          <p:cNvPr id="43" name="Shape 43"/>
          <p:cNvGrpSpPr/>
          <p:nvPr/>
        </p:nvGrpSpPr>
        <p:grpSpPr>
          <a:xfrm>
            <a:off x="0" y="4559110"/>
            <a:ext cx="9144000" cy="584536"/>
            <a:chOff x="0" y="3690482"/>
            <a:chExt cx="9144000" cy="301556"/>
          </a:xfrm>
        </p:grpSpPr>
        <p:sp>
          <p:nvSpPr>
            <p:cNvPr id="44" name="Shape 44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5" name="Shape 45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6" name="Shape 4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642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Shape 48"/>
          <p:cNvGrpSpPr/>
          <p:nvPr/>
        </p:nvGrpSpPr>
        <p:grpSpPr>
          <a:xfrm>
            <a:off x="0" y="3461599"/>
            <a:ext cx="9144000" cy="1647971"/>
            <a:chOff x="0" y="3690482"/>
            <a:chExt cx="9144000" cy="850171"/>
          </a:xfrm>
        </p:grpSpPr>
        <p:sp>
          <p:nvSpPr>
            <p:cNvPr id="49" name="Shape 49"/>
            <p:cNvSpPr/>
            <p:nvPr/>
          </p:nvSpPr>
          <p:spPr>
            <a:xfrm>
              <a:off x="0" y="4419321"/>
              <a:ext cx="9144000" cy="720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0" name="Shape 50"/>
            <p:cNvSpPr/>
            <p:nvPr/>
          </p:nvSpPr>
          <p:spPr>
            <a:xfrm>
              <a:off x="0" y="3774403"/>
              <a:ext cx="9144000" cy="1185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>
              <a:off x="0" y="3875339"/>
              <a:ext cx="9144000" cy="116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2" name="Shape 52"/>
            <p:cNvSpPr/>
            <p:nvPr/>
          </p:nvSpPr>
          <p:spPr>
            <a:xfrm>
              <a:off x="0" y="3956051"/>
              <a:ext cx="9144000" cy="1824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3" name="Shape 53"/>
            <p:cNvSpPr/>
            <p:nvPr/>
          </p:nvSpPr>
          <p:spPr>
            <a:xfrm>
              <a:off x="0" y="4186767"/>
              <a:ext cx="9144000" cy="13379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4" name="Shape 54"/>
            <p:cNvSpPr/>
            <p:nvPr/>
          </p:nvSpPr>
          <p:spPr>
            <a:xfrm>
              <a:off x="0" y="4320625"/>
              <a:ext cx="9144000" cy="72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5" name="Shape 55"/>
            <p:cNvSpPr/>
            <p:nvPr/>
          </p:nvSpPr>
          <p:spPr>
            <a:xfrm>
              <a:off x="0" y="4478853"/>
              <a:ext cx="9144000" cy="618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56" name="Shape 56"/>
            <p:cNvSpPr/>
            <p:nvPr/>
          </p:nvSpPr>
          <p:spPr>
            <a:xfrm>
              <a:off x="0" y="3690482"/>
              <a:ext cx="9144000" cy="45600"/>
            </a:xfrm>
            <a:prstGeom prst="rect">
              <a:avLst/>
            </a:prstGeom>
            <a:solidFill>
              <a:srgbClr val="FFA7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0F23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0"/>
              </a:spcBef>
              <a:buClr>
                <a:schemeClr val="accent2"/>
              </a:buClr>
              <a:buSzPct val="100000"/>
              <a:buFont typeface="Georgia"/>
              <a:buNone/>
              <a:defRPr sz="4400">
                <a:solidFill>
                  <a:schemeClr val="accen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Font typeface="Georgia"/>
              <a:defRPr sz="32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>
              <a:spcBef>
                <a:spcPts val="560"/>
              </a:spcBef>
              <a:buClr>
                <a:schemeClr val="lt2"/>
              </a:buClr>
              <a:buSzPct val="100000"/>
              <a:buFont typeface="Georgia"/>
              <a:defRPr sz="28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>
              <a:spcBef>
                <a:spcPts val="480"/>
              </a:spcBef>
              <a:buClr>
                <a:schemeClr val="lt2"/>
              </a:buClr>
              <a:buSzPct val="100000"/>
              <a:buFont typeface="Georgia"/>
              <a:defRPr sz="24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>
              <a:spcBef>
                <a:spcPts val="400"/>
              </a:spcBef>
              <a:buClr>
                <a:schemeClr val="lt2"/>
              </a:buClr>
              <a:buSzPct val="100000"/>
              <a:buFont typeface="Georgia"/>
              <a:defRPr sz="2000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Shape 7"/>
          <p:cNvSpPr/>
          <p:nvPr/>
        </p:nvSpPr>
        <p:spPr>
          <a:xfrm>
            <a:off x="0" y="990"/>
            <a:ext cx="9144000" cy="88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kellacampbell.wordpress.com/2014/01/24/of-quirks-and-flaws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ikihow.com/Create-a-Highly-Detailed-Character-Profile" TargetMode="External"/><Relationship Id="rId5" Type="http://schemas.openxmlformats.org/officeDocument/2006/relationships/hyperlink" Target="http://rpg.ashami.com/" TargetMode="External"/><Relationship Id="rId4" Type="http://schemas.openxmlformats.org/officeDocument/2006/relationships/hyperlink" Target="http://www.merriam-webster.com/dictionary/background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C_jddH_0M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ctrTitle"/>
          </p:nvPr>
        </p:nvSpPr>
        <p:spPr>
          <a:xfrm>
            <a:off x="658825" y="1004445"/>
            <a:ext cx="7772400" cy="16298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6000"/>
              <a:t>Character Profiling 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Political Views and Values</a:t>
            </a:r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317325" y="1063375"/>
            <a:ext cx="8369399" cy="36308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lvl="0" rtl="0">
              <a:spcBef>
                <a:spcPts val="0"/>
              </a:spcBef>
              <a:buNone/>
            </a:pPr>
            <a:r>
              <a:rPr lang="en" sz="1800"/>
              <a:t>Value: The worth of something in terms of the amount of other things forwhich it can be exchanged or in terms of some medium of exchange.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Standards: those morals, ethics, habits, etc., established by authority, custom, or an individual as acceptable; a rule or principle that is used as a basis for judgment 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Politics and religious views cause conflict   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religion affects your views and values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075" y="2981775"/>
            <a:ext cx="3175326" cy="1783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>
            <a:spLocks noGrp="1"/>
          </p:cNvSpPr>
          <p:nvPr>
            <p:ph type="title"/>
          </p:nvPr>
        </p:nvSpPr>
        <p:spPr>
          <a:xfrm>
            <a:off x="457200" y="28532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Objectives</a:t>
            </a:r>
          </a:p>
        </p:txBody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224775" y="886125"/>
            <a:ext cx="8462099" cy="3581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Something that one’s efforts or actions are intended to attain or accomplish; purpose; goal; target: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What are your character’s goals in life? </a:t>
            </a:r>
          </a:p>
          <a:p>
            <a:pPr marL="914400" lvl="1" indent="-3429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1800"/>
              <a:t>temporary and long term</a:t>
            </a:r>
          </a:p>
          <a:p>
            <a:pPr marL="914400" lvl="1" indent="-3429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1800"/>
              <a:t>tactics to achieve goals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Harry Potter video clip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Relationships</a:t>
            </a:r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277675" y="1200150"/>
            <a:ext cx="8408999" cy="3533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A connection, association, or involvement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help or block a character from achieving their objective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What has happened with other characters in the script up to the beginning of the play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How do certain relationships in your life create conflict?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The views/values, quirks, flaws, etc. in other characters affect your character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/>
        </p:nvSpPr>
        <p:spPr>
          <a:xfrm>
            <a:off x="256175" y="242675"/>
            <a:ext cx="8675999" cy="424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" sz="1600"/>
              <a:t>“Proof”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/>
              <a:t> – David Auburn</a:t>
            </a:r>
          </a:p>
          <a:p>
            <a:pPr lvl="0" rtl="0">
              <a:spcBef>
                <a:spcPts val="0"/>
              </a:spcBef>
              <a:buClr>
                <a:schemeClr val="dk2"/>
              </a:buClr>
              <a:buFont typeface="Arial"/>
              <a:buNone/>
            </a:pPr>
            <a:endParaRPr sz="1600"/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2"/>
              </a:buClr>
              <a:buSzPct val="68750"/>
              <a:buFont typeface="Arial"/>
              <a:buNone/>
            </a:pPr>
            <a:r>
              <a:rPr lang="en" sz="1600"/>
              <a:t>CATHERINE: I lived with him. I spent my life with him. I fed him. Talked to him. Tried to listen when he talked. Talked to people who weren’t there . . . Watched him shuffling around like a ghost. A very smelly ghost. He was filthy. I had to make sure he bathed. My own father . . . After my mother died it was just me here. I tried to keep him happy no matter what idiotic project he was doing. He used to read all day. He kept demanding more and more books. I took them out of the library by the carload. We had hundreds upstairs. Then I realized he wasn’t reading: he believed aliens were sending him messages through the Dewey decimal numbers on the library books. He was trying to work out the code . . . Beautiful mathematics. The most elegant proofs, perfect proofs, proofs like music . . . Plus fashion tips, knock-knock jokes – I mean it was nuts, OK? Later the writing phase: scribbling nineteen, twenty hours a day . . . I ordered him a case of notebooks and he used every one. I dropped out of school . . . I’m glad he’s dead.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bibliography 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3"/>
              </a:rPr>
              <a:t>http://kellacampbell.wordpress.com/2014/01/24/of-quirks-and-flaws/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4"/>
              </a:rPr>
              <a:t>http://www.merriam-webster.com/dictionary/background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5"/>
              </a:rPr>
              <a:t>http://rpg.ashami.com/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  <a:hlinkClick r:id="rId6"/>
              </a:rPr>
              <a:t>http://www.wikihow.com/Create-a-Highly-Detailed-Character-Profile</a:t>
            </a:r>
          </a:p>
          <a:p>
            <a:pPr rtl="0">
              <a:spcBef>
                <a:spcPts val="0"/>
              </a:spcBef>
              <a:buNone/>
            </a:pPr>
            <a:r>
              <a:rPr lang="en" sz="1800" u="sng">
                <a:solidFill>
                  <a:srgbClr val="E69138"/>
                </a:solidFill>
              </a:rPr>
              <a:t>http://www.dictionary.com/ </a:t>
            </a:r>
          </a:p>
          <a:p>
            <a:pPr rtl="0">
              <a:spcBef>
                <a:spcPts val="0"/>
              </a:spcBef>
              <a:buNone/>
            </a:pPr>
            <a:endParaRPr sz="1800" u="sng">
              <a:solidFill>
                <a:srgbClr val="E69138"/>
              </a:solidFill>
            </a:endParaRPr>
          </a:p>
          <a:p>
            <a:pPr>
              <a:spcBef>
                <a:spcPts val="0"/>
              </a:spcBef>
              <a:buNone/>
            </a:pPr>
            <a:endParaRPr sz="1800">
              <a:solidFill>
                <a:srgbClr val="FFA71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Character Profiling?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57200" y="11866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“Characterization: making the characters seem vivid, real, alive… [character profiling] is simply a tool for organizing your thoughts about a certain character and keeping track of a particular character’s idiosyncrasies and relationships.” -The Lazy Scholar (Internet Writing Journal 1998)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Taking a character you’ve read about on a sheet of paper and giving it dimensions; giving it life.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>
                <a:latin typeface="Comic Sans MS"/>
                <a:ea typeface="Comic Sans MS"/>
                <a:cs typeface="Comic Sans MS"/>
                <a:sym typeface="Comic Sans MS"/>
              </a:rPr>
              <a:t>What do you have to know to create a character profile?...</a:t>
            </a:r>
          </a:p>
          <a:p>
            <a:pPr rtl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>
              <a:spcBef>
                <a:spcPts val="0"/>
              </a:spcBef>
              <a:buNone/>
            </a:pP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Background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063375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The total of a persons experience, knowledge, and education. </a:t>
            </a:r>
          </a:p>
          <a:p>
            <a:pPr marL="13716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Birthplace? Family? Talents? Job? </a:t>
            </a:r>
          </a:p>
          <a:p>
            <a:pPr rtl="0"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Coming up with solid background information is essential, and gives the actor/writer a firm foundation to expand upon.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Personality 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457200" y="943750"/>
            <a:ext cx="8229600" cy="3489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Personalities are combinations of characteristics or qualities that form a distinctive character.</a:t>
            </a:r>
            <a:r>
              <a:rPr lang="en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400"/>
          </a:p>
          <a:p>
            <a:pPr marL="914400" lvl="0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Primary motivators</a:t>
            </a:r>
          </a:p>
          <a:p>
            <a:pPr marL="1828800" lvl="3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underlying goals</a:t>
            </a:r>
          </a:p>
          <a:p>
            <a:pPr marL="1828800" lvl="3" indent="-3810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400"/>
              <a:t>drives to action</a:t>
            </a:r>
          </a:p>
          <a:p>
            <a:pPr marL="0" indent="0" rtl="0">
              <a:spcBef>
                <a:spcPts val="0"/>
              </a:spcBef>
              <a:buNone/>
            </a:pPr>
            <a:endParaRPr sz="2400"/>
          </a:p>
          <a:p>
            <a:pPr marL="0" indent="0" rtl="0">
              <a:spcBef>
                <a:spcPts val="0"/>
              </a:spcBef>
              <a:buNone/>
            </a:pPr>
            <a:endParaRPr sz="1800"/>
          </a:p>
          <a:p>
            <a:pPr marL="0" lvl="0" indent="0">
              <a:spcBef>
                <a:spcPts val="0"/>
              </a:spcBef>
              <a:buNone/>
            </a:pPr>
            <a:r>
              <a:rPr lang="en" sz="1800"/>
              <a:t>Some examples are: chaos, achievement, power, honor, discovery, education, balance/peace, and play.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2100" y="339174"/>
            <a:ext cx="6259799" cy="4127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Physical Attributes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50400" y="984425"/>
            <a:ext cx="8336400" cy="3498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Something attributed as to belonging to a person, thing, group, etc; a quality, character, characteristic, or property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people are defined by the way they walk, talk, sit, stand, eat, laugh, etc.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People know you because of your  physical attributes</a:t>
            </a:r>
          </a:p>
          <a:p>
            <a:pPr marL="914400" lvl="1" indent="-3048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1200"/>
              <a:t>Ex: “I knew it was you because of the way you turn out when you walk”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An actor should have different physical qualities for every character they play</a:t>
            </a:r>
          </a:p>
          <a:p>
            <a:pPr marL="914400" lvl="1" indent="-304800" rtl="0">
              <a:spcBef>
                <a:spcPts val="0"/>
              </a:spcBef>
              <a:buClr>
                <a:schemeClr val="lt2"/>
              </a:buClr>
              <a:buSzPct val="100000"/>
              <a:buFont typeface="Courier New"/>
              <a:buChar char="o"/>
            </a:pPr>
            <a:r>
              <a:rPr lang="en" sz="1200"/>
              <a:t>Physical Attributes help the audience to recognize a character</a:t>
            </a:r>
            <a:r>
              <a:rPr lang="en" sz="1800"/>
              <a:t> </a:t>
            </a:r>
          </a:p>
          <a:p>
            <a:pPr marL="1371600" lvl="2" indent="-304800" rtl="0">
              <a:spcBef>
                <a:spcPts val="0"/>
              </a:spcBef>
              <a:buClr>
                <a:schemeClr val="lt2"/>
              </a:buClr>
              <a:buSzPct val="100000"/>
              <a:buFont typeface="Wingdings"/>
              <a:buChar char="§"/>
            </a:pPr>
            <a:r>
              <a:rPr lang="en" sz="1200"/>
              <a:t>Ex: Johnny Depp, Meryl Streep</a:t>
            </a:r>
          </a:p>
          <a:p>
            <a:pPr marL="457200" lvl="0" indent="0" rtl="0">
              <a:spcBef>
                <a:spcPts val="0"/>
              </a:spcBef>
              <a:buNone/>
            </a:pPr>
            <a:endParaRPr sz="1200"/>
          </a:p>
          <a:p>
            <a:pPr marL="0" lvl="0" indent="0" rtl="0">
              <a:spcBef>
                <a:spcPts val="0"/>
              </a:spcBef>
              <a:buNone/>
            </a:pPr>
            <a:endParaRPr sz="1200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1562750" y="3762375"/>
            <a:ext cx="5913299" cy="7599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800"/>
              <a:t>http://images5.fanpop.com/image/photos/31900000/Johnny-3-johnny-depps-movie-characters-31992881-480-333.jpg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4500" y="590550"/>
            <a:ext cx="4572000" cy="317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Quirks/Major Flaws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457200" y="1011075"/>
            <a:ext cx="8229600" cy="3455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400"/>
              <a:t>“To be genuine and memorable, characters need to have both quirks and flaws.”		-Kella Campbell</a:t>
            </a:r>
          </a:p>
          <a:p>
            <a:pPr lvl="0" rtl="0">
              <a:spcBef>
                <a:spcPts val="0"/>
              </a:spcBef>
              <a:buNone/>
            </a:pPr>
            <a:endParaRPr sz="1800"/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Quirk: an unusual habit or way of behaving/ a peculiar trait</a:t>
            </a:r>
          </a:p>
          <a:p>
            <a:pPr marL="457200" lvl="0" indent="-3429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1800"/>
              <a:t>Flaw:  a defect in physical structure or form/ an imperfection or weakness and especially one that detracts from the whole or hinders effectiveness.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algn="ctr" rtl="0">
              <a:spcBef>
                <a:spcPts val="0"/>
              </a:spcBef>
              <a:buNone/>
            </a:pPr>
            <a:r>
              <a:rPr lang="en" sz="2000" b="1"/>
              <a:t>FLAWS NEED TO BE OVERCOME, QUIRKS DO NOT.</a:t>
            </a:r>
            <a:r>
              <a:rPr lang="en" sz="1800"/>
              <a:t>	</a:t>
            </a:r>
          </a:p>
          <a:p>
            <a:pPr rtl="0">
              <a:spcBef>
                <a:spcPts val="0"/>
              </a:spcBef>
              <a:buNone/>
            </a:pPr>
            <a:endParaRPr sz="1800"/>
          </a:p>
          <a:p>
            <a:pPr rtl="0">
              <a:spcBef>
                <a:spcPts val="0"/>
              </a:spcBef>
              <a:buNone/>
            </a:pPr>
            <a:r>
              <a:rPr lang="en" sz="1800"/>
              <a:t>What are some flaws? Some quirks? Can you think of any characters with flaws and quirks?</a:t>
            </a:r>
          </a:p>
          <a:p>
            <a:pPr marL="3200400" indent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https://www.youtube.com/watch?v=cC_jddH_0MI</a:t>
            </a:r>
            <a:r>
              <a:rPr lang="en" sz="1400"/>
              <a:t> (50)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Likes &amp; Dislikes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266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800"/>
              <a:t>What does your character like? </a:t>
            </a:r>
          </a:p>
          <a:p>
            <a:pPr rtl="0">
              <a:spcBef>
                <a:spcPts val="0"/>
              </a:spcBef>
              <a:buNone/>
            </a:pPr>
            <a:r>
              <a:rPr lang="en" sz="2800"/>
              <a:t>What does your character dislike? </a:t>
            </a:r>
          </a:p>
          <a:p>
            <a:pPr marL="1371600" lvl="0" indent="-406400" rtl="0">
              <a:spcBef>
                <a:spcPts val="0"/>
              </a:spcBef>
              <a:buClr>
                <a:schemeClr val="lt2"/>
              </a:buClr>
              <a:buSzPct val="100000"/>
              <a:buFont typeface="Arial"/>
              <a:buChar char="●"/>
            </a:pPr>
            <a:r>
              <a:rPr lang="en" sz="2800"/>
              <a:t>food, activities, objects, colors, social situations, etc. 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06" name="Shape 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5225" y="2791400"/>
            <a:ext cx="2712549" cy="15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color-strip">
  <a:themeElements>
    <a:clrScheme name="Custom 458">
      <a:dk1>
        <a:srgbClr val="6A0212"/>
      </a:dk1>
      <a:lt1>
        <a:srgbClr val="B43C3E"/>
      </a:lt1>
      <a:dk2>
        <a:srgbClr val="000000"/>
      </a:dk2>
      <a:lt2>
        <a:srgbClr val="E9E0C9"/>
      </a:lt2>
      <a:accent1>
        <a:srgbClr val="D60030"/>
      </a:accent1>
      <a:accent2>
        <a:srgbClr val="FFA711"/>
      </a:accent2>
      <a:accent3>
        <a:srgbClr val="709E0B"/>
      </a:accent3>
      <a:accent4>
        <a:srgbClr val="006985"/>
      </a:accent4>
      <a:accent5>
        <a:srgbClr val="3A1E5E"/>
      </a:accent5>
      <a:accent6>
        <a:srgbClr val="FF6428"/>
      </a:accent6>
      <a:hlink>
        <a:srgbClr val="CDA43D"/>
      </a:hlink>
      <a:folHlink>
        <a:srgbClr val="744F1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759</Words>
  <Application>Microsoft Office PowerPoint</Application>
  <PresentationFormat>On-screen Show (16:9)</PresentationFormat>
  <Paragraphs>85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color-strip</vt:lpstr>
      <vt:lpstr>Character Profiling </vt:lpstr>
      <vt:lpstr>What is Character Profiling?</vt:lpstr>
      <vt:lpstr>Background</vt:lpstr>
      <vt:lpstr>Personality </vt:lpstr>
      <vt:lpstr>PowerPoint Presentation</vt:lpstr>
      <vt:lpstr>Physical Attributes</vt:lpstr>
      <vt:lpstr>http://images5.fanpop.com/image/photos/31900000/Johnny-3-johnny-depps-movie-characters-31992881-480-333.jpg</vt:lpstr>
      <vt:lpstr>Quirks/Major Flaws</vt:lpstr>
      <vt:lpstr>Likes &amp; Dislikes</vt:lpstr>
      <vt:lpstr>Political Views and Values</vt:lpstr>
      <vt:lpstr>Objectives</vt:lpstr>
      <vt:lpstr>Relationships</vt:lpstr>
      <vt:lpstr>PowerPoint Presentation</vt:lpstr>
      <vt:lpstr>bibliography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Character Profiling</dc:title>
  <dc:creator>e.nicole.g</dc:creator>
  <cp:lastModifiedBy>Shawnda</cp:lastModifiedBy>
  <cp:revision>2</cp:revision>
  <dcterms:modified xsi:type="dcterms:W3CDTF">2014-10-21T21:27:18Z</dcterms:modified>
</cp:coreProperties>
</file>