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4" autoAdjust="0"/>
    <p:restoredTop sz="68560" autoAdjust="0"/>
  </p:normalViewPr>
  <p:slideViewPr>
    <p:cSldViewPr snapToGrid="0">
      <p:cViewPr>
        <p:scale>
          <a:sx n="50" d="100"/>
          <a:sy n="50" d="100"/>
        </p:scale>
        <p:origin x="133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4303FE-9E53-4B5B-931B-3DB3F8EE068C}" type="datetimeFigureOut">
              <a:rPr lang="en-US" smtClean="0"/>
              <a:t>10/18/2015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D177CF-1D25-4778-B390-22BE0F8731E5}" type="slidenum">
              <a:rPr lang="en-US" smtClean="0"/>
              <a:t>‹#›</a:t>
            </a:fld>
            <a:endParaRPr lang="en-US"/>
          </a:p>
        </p:txBody>
      </p:sp>
    </p:spTree>
    <p:extLst>
      <p:ext uri="{BB962C8B-B14F-4D97-AF65-F5344CB8AC3E}">
        <p14:creationId xmlns:p14="http://schemas.microsoft.com/office/powerpoint/2010/main" val="1774042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Arthur</a:t>
            </a:r>
            <a:r>
              <a:rPr lang="en-US" baseline="0" dirty="0" smtClean="0"/>
              <a:t> Miller was born on October 17, 1915 in Harlem. New York. He was born to a Jewish-Polish Family. His father </a:t>
            </a:r>
            <a:r>
              <a:rPr lang="en-US" baseline="0" dirty="0" err="1" smtClean="0"/>
              <a:t>Isidore</a:t>
            </a:r>
            <a:r>
              <a:rPr lang="en-US" baseline="0" dirty="0" smtClean="0"/>
              <a:t>, owned a coat manufacture business. Arthur was closest to his mother, Augusta, who was an educator and loved novels. In 1919 when Wall Street crashed his family lost everything and had to move from  Manhattan to Brooklyn. Arthur saved up through working odd jobs to put himself through college. He attended the University of Michigan and wrote for the school paper and he completed his first play, No Villain. </a:t>
            </a:r>
            <a:endParaRPr lang="en-US" dirty="0"/>
          </a:p>
        </p:txBody>
      </p:sp>
      <p:sp>
        <p:nvSpPr>
          <p:cNvPr id="4" name="Slide Number Placeholder 3"/>
          <p:cNvSpPr>
            <a:spLocks noGrp="1"/>
          </p:cNvSpPr>
          <p:nvPr>
            <p:ph type="sldNum" sz="quarter" idx="10"/>
          </p:nvPr>
        </p:nvSpPr>
        <p:spPr/>
        <p:txBody>
          <a:bodyPr/>
          <a:lstStyle/>
          <a:p>
            <a:fld id="{02D177CF-1D25-4778-B390-22BE0F8731E5}" type="slidenum">
              <a:rPr lang="en-US" smtClean="0"/>
              <a:t>2</a:t>
            </a:fld>
            <a:endParaRPr lang="en-US"/>
          </a:p>
        </p:txBody>
      </p:sp>
    </p:spTree>
    <p:extLst>
      <p:ext uri="{BB962C8B-B14F-4D97-AF65-F5344CB8AC3E}">
        <p14:creationId xmlns:p14="http://schemas.microsoft.com/office/powerpoint/2010/main" val="142251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Man Who</a:t>
            </a:r>
            <a:r>
              <a:rPr lang="en-US" baseline="0" dirty="0" smtClean="0"/>
              <a:t> Had All the Luck was Miller’s first performance on Broadway and was a considered a complete failure. After this he almost gave up, but he gave himself one more try. But three years later All My Sons, a play about a manufacture of war materials, </a:t>
            </a:r>
            <a:r>
              <a:rPr lang="en-US" sz="1200" b="0" i="0" kern="1200" dirty="0" smtClean="0">
                <a:solidFill>
                  <a:schemeClr val="tx1"/>
                </a:solidFill>
                <a:effectLst/>
                <a:latin typeface="+mn-lt"/>
                <a:ea typeface="+mn-ea"/>
                <a:cs typeface="+mn-cs"/>
              </a:rPr>
              <a:t>won the New York Drama Critics' Circle Award as the best play of 1947. Death of</a:t>
            </a:r>
            <a:r>
              <a:rPr lang="en-US" sz="1200" b="0" i="0" kern="1200" baseline="0" dirty="0" smtClean="0">
                <a:solidFill>
                  <a:schemeClr val="tx1"/>
                </a:solidFill>
                <a:effectLst/>
                <a:latin typeface="+mn-lt"/>
                <a:ea typeface="+mn-ea"/>
                <a:cs typeface="+mn-cs"/>
              </a:rPr>
              <a:t> a Salesman was the play that secured Miller’s reputation as a prolific American Playwright. This was because Death of a Salesman won him a Tony and a Pulitzer Prize. The Crucible was his next big work and it received a lot of mixed reviews because it was a commentary on the Anti-Communist Movement. Arthur Miller than saw himself being black-listed by the H</a:t>
            </a:r>
            <a:r>
              <a:rPr lang="en-US" sz="1200" b="0" i="0" kern="1200" dirty="0" smtClean="0">
                <a:solidFill>
                  <a:schemeClr val="tx1"/>
                </a:solidFill>
                <a:effectLst/>
                <a:latin typeface="+mn-lt"/>
                <a:ea typeface="+mn-ea"/>
                <a:cs typeface="+mn-cs"/>
              </a:rPr>
              <a:t>ouse Un-American Activities Committee who found him to be a</a:t>
            </a:r>
            <a:r>
              <a:rPr lang="en-US" sz="1200" b="0" i="0" kern="1200" baseline="0" dirty="0" smtClean="0">
                <a:solidFill>
                  <a:schemeClr val="tx1"/>
                </a:solidFill>
                <a:effectLst/>
                <a:latin typeface="+mn-lt"/>
                <a:ea typeface="+mn-ea"/>
                <a:cs typeface="+mn-cs"/>
              </a:rPr>
              <a:t> communist. During the time when he was writing all these people he married three women </a:t>
            </a:r>
            <a:r>
              <a:rPr lang="en-US" sz="1200" b="0" i="0" kern="1200" dirty="0" smtClean="0">
                <a:solidFill>
                  <a:schemeClr val="tx1"/>
                </a:solidFill>
                <a:effectLst/>
                <a:latin typeface="+mn-lt"/>
                <a:ea typeface="+mn-ea"/>
                <a:cs typeface="+mn-cs"/>
              </a:rPr>
              <a:t>Mary Grace Slattery, </a:t>
            </a:r>
            <a:r>
              <a:rPr lang="en-US" sz="1200" b="0" i="0" kern="1200" baseline="0" dirty="0" smtClean="0">
                <a:solidFill>
                  <a:schemeClr val="tx1"/>
                </a:solidFill>
                <a:effectLst/>
                <a:latin typeface="+mn-lt"/>
                <a:ea typeface="+mn-ea"/>
                <a:cs typeface="+mn-cs"/>
              </a:rPr>
              <a:t>Marilyn Monroe, </a:t>
            </a:r>
            <a:r>
              <a:rPr lang="en-US" sz="1200" b="0" i="0" kern="1200" dirty="0" smtClean="0">
                <a:solidFill>
                  <a:schemeClr val="tx1"/>
                </a:solidFill>
                <a:effectLst/>
                <a:latin typeface="+mn-lt"/>
                <a:ea typeface="+mn-ea"/>
                <a:cs typeface="+mn-cs"/>
              </a:rPr>
              <a:t>Ingeborg </a:t>
            </a:r>
            <a:r>
              <a:rPr lang="en-US" sz="1200" b="0" i="0" kern="1200" dirty="0" err="1" smtClean="0">
                <a:solidFill>
                  <a:schemeClr val="tx1"/>
                </a:solidFill>
                <a:effectLst/>
                <a:latin typeface="+mn-lt"/>
                <a:ea typeface="+mn-ea"/>
                <a:cs typeface="+mn-cs"/>
              </a:rPr>
              <a:t>Morath</a:t>
            </a:r>
            <a:r>
              <a:rPr lang="en-US" sz="1200" b="0" i="0" kern="1200" dirty="0" smtClean="0">
                <a:solidFill>
                  <a:schemeClr val="tx1"/>
                </a:solidFill>
                <a:effectLst/>
                <a:latin typeface="+mn-lt"/>
                <a:ea typeface="+mn-ea"/>
                <a:cs typeface="+mn-cs"/>
              </a:rPr>
              <a:t>. He had two kids with Mary</a:t>
            </a:r>
            <a:r>
              <a:rPr lang="en-US" sz="1200" b="0" i="0" kern="1200" baseline="0" dirty="0" smtClean="0">
                <a:solidFill>
                  <a:schemeClr val="tx1"/>
                </a:solidFill>
                <a:effectLst/>
                <a:latin typeface="+mn-lt"/>
                <a:ea typeface="+mn-ea"/>
                <a:cs typeface="+mn-cs"/>
              </a:rPr>
              <a:t> before they were divorced. </a:t>
            </a:r>
            <a:r>
              <a:rPr lang="en-US" sz="1200" b="0" i="0" kern="1200" dirty="0" smtClean="0">
                <a:solidFill>
                  <a:schemeClr val="tx1"/>
                </a:solidFill>
                <a:effectLst/>
                <a:latin typeface="+mn-lt"/>
                <a:ea typeface="+mn-ea"/>
                <a:cs typeface="+mn-cs"/>
              </a:rPr>
              <a:t>He was married to Mary Ingeborg</a:t>
            </a:r>
            <a:r>
              <a:rPr lang="en-US" sz="1200" b="0" i="0" kern="1200" baseline="0" dirty="0" smtClean="0">
                <a:solidFill>
                  <a:schemeClr val="tx1"/>
                </a:solidFill>
                <a:effectLst/>
                <a:latin typeface="+mn-lt"/>
                <a:ea typeface="+mn-ea"/>
                <a:cs typeface="+mn-cs"/>
              </a:rPr>
              <a:t> till he died and in that time he had two kids. </a:t>
            </a:r>
            <a:endParaRPr lang="en-US" dirty="0"/>
          </a:p>
        </p:txBody>
      </p:sp>
      <p:sp>
        <p:nvSpPr>
          <p:cNvPr id="4" name="Slide Number Placeholder 3"/>
          <p:cNvSpPr>
            <a:spLocks noGrp="1"/>
          </p:cNvSpPr>
          <p:nvPr>
            <p:ph type="sldNum" sz="quarter" idx="10"/>
          </p:nvPr>
        </p:nvSpPr>
        <p:spPr/>
        <p:txBody>
          <a:bodyPr/>
          <a:lstStyle/>
          <a:p>
            <a:fld id="{02D177CF-1D25-4778-B390-22BE0F8731E5}" type="slidenum">
              <a:rPr lang="en-US" smtClean="0"/>
              <a:t>3</a:t>
            </a:fld>
            <a:endParaRPr lang="en-US"/>
          </a:p>
        </p:txBody>
      </p:sp>
    </p:spTree>
    <p:extLst>
      <p:ext uri="{BB962C8B-B14F-4D97-AF65-F5344CB8AC3E}">
        <p14:creationId xmlns:p14="http://schemas.microsoft.com/office/powerpoint/2010/main" val="3287460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Arthur Miller dies at the age of 89 in April 10, 2005 at his home in Roxbury, Connecticut. Miller died because he had been suffering</a:t>
            </a:r>
            <a:r>
              <a:rPr lang="en-US" sz="1200" b="0" i="0" kern="1200" baseline="0" dirty="0" smtClean="0">
                <a:solidFill>
                  <a:schemeClr val="tx1"/>
                </a:solidFill>
                <a:effectLst/>
                <a:latin typeface="+mn-lt"/>
                <a:ea typeface="+mn-ea"/>
                <a:cs typeface="+mn-cs"/>
              </a:rPr>
              <a:t> cancer, phenomena, and congested heart failure. His wife died in 2002 but his four children survived him. </a:t>
            </a:r>
            <a:r>
              <a:rPr lang="en-US" dirty="0" smtClean="0"/>
              <a:t>The Guardian and the New York Times</a:t>
            </a:r>
            <a:r>
              <a:rPr lang="en-US" baseline="0" dirty="0" smtClean="0"/>
              <a:t> and other big papers all reported of his death and claimed that America had just lost a giant in American </a:t>
            </a:r>
            <a:r>
              <a:rPr lang="en-US" baseline="0" dirty="0" err="1" smtClean="0"/>
              <a:t>Playwrighting</a:t>
            </a:r>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fld id="{02D177CF-1D25-4778-B390-22BE0F8731E5}" type="slidenum">
              <a:rPr lang="en-US" smtClean="0"/>
              <a:t>4</a:t>
            </a:fld>
            <a:endParaRPr lang="en-US"/>
          </a:p>
        </p:txBody>
      </p:sp>
    </p:spTree>
    <p:extLst>
      <p:ext uri="{BB962C8B-B14F-4D97-AF65-F5344CB8AC3E}">
        <p14:creationId xmlns:p14="http://schemas.microsoft.com/office/powerpoint/2010/main" val="2706166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play Death of a Salesman follows the Loman family and in particular, Willy Loman. Willy is a salesman who wants to be thought of as the best. Willy wants everyone to think he is an amazing salesman, father, and husband but he is not. Through falling through with sales and an affair others see that Willy is not what he wants to be. Throughout the play Willy fantasizes and forgets what is actually happening which confuses him thoroughly. The play ends with Willy committing suicide and his funeral. Miller bases Willy off of some of his uncles who were salesmen. But the main idea is how events can thoroughly affect one’s self and deals with the loss of identity and not being able to find one’s place. It seems that Arthur Miller could have been experiencing these feelings because before this play he was considered a failure, he hadn’t written something worth producing. He was a unrecognized writer. It is said that people like this play because it is a </a:t>
            </a:r>
            <a:r>
              <a:rPr lang="en-US" baseline="0" dirty="0" err="1" smtClean="0"/>
              <a:t>mirro</a:t>
            </a:r>
            <a:r>
              <a:rPr lang="en-US" baseline="0" dirty="0" smtClean="0"/>
              <a:t> to one’s self but I think it could also be a window into Arthur Miller. </a:t>
            </a:r>
            <a:endParaRPr lang="en-US" dirty="0"/>
          </a:p>
        </p:txBody>
      </p:sp>
      <p:sp>
        <p:nvSpPr>
          <p:cNvPr id="4" name="Slide Number Placeholder 3"/>
          <p:cNvSpPr>
            <a:spLocks noGrp="1"/>
          </p:cNvSpPr>
          <p:nvPr>
            <p:ph type="sldNum" sz="quarter" idx="10"/>
          </p:nvPr>
        </p:nvSpPr>
        <p:spPr/>
        <p:txBody>
          <a:bodyPr/>
          <a:lstStyle/>
          <a:p>
            <a:fld id="{02D177CF-1D25-4778-B390-22BE0F8731E5}" type="slidenum">
              <a:rPr lang="en-US" smtClean="0"/>
              <a:t>5</a:t>
            </a:fld>
            <a:endParaRPr lang="en-US"/>
          </a:p>
        </p:txBody>
      </p:sp>
    </p:spTree>
    <p:extLst>
      <p:ext uri="{BB962C8B-B14F-4D97-AF65-F5344CB8AC3E}">
        <p14:creationId xmlns:p14="http://schemas.microsoft.com/office/powerpoint/2010/main" val="4048402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Arthur</a:t>
            </a:r>
            <a:r>
              <a:rPr lang="en-US" baseline="0" dirty="0" smtClean="0"/>
              <a:t> Miller is the Great American Playwright because he took things from American history and documented them in way that made us think. He lived through a Wall Street crash, the Depression, and through the Anti-Communist movement. He took feelings and ideas from these events and wrote them into his work, getting America thinking. He also was able to perpetuate the idea of the American Dream. He could’ve given up on his dream to be a writer, but even when he was down on his luck he kept trying and eventually made it in America. He took America head on and became the writer he wanted to be and while doing that made us think about who we are and what we are doing here. Although he has passed away he still is influential ad we still talk about his plays and use them in schools. He lives on as the Great American Playwright. </a:t>
            </a:r>
            <a:endParaRPr lang="en-US" dirty="0"/>
          </a:p>
        </p:txBody>
      </p:sp>
      <p:sp>
        <p:nvSpPr>
          <p:cNvPr id="4" name="Slide Number Placeholder 3"/>
          <p:cNvSpPr>
            <a:spLocks noGrp="1"/>
          </p:cNvSpPr>
          <p:nvPr>
            <p:ph type="sldNum" sz="quarter" idx="10"/>
          </p:nvPr>
        </p:nvSpPr>
        <p:spPr/>
        <p:txBody>
          <a:bodyPr/>
          <a:lstStyle/>
          <a:p>
            <a:fld id="{02D177CF-1D25-4778-B390-22BE0F8731E5}" type="slidenum">
              <a:rPr lang="en-US" smtClean="0"/>
              <a:t>6</a:t>
            </a:fld>
            <a:endParaRPr lang="en-US"/>
          </a:p>
        </p:txBody>
      </p:sp>
    </p:spTree>
    <p:extLst>
      <p:ext uri="{BB962C8B-B14F-4D97-AF65-F5344CB8AC3E}">
        <p14:creationId xmlns:p14="http://schemas.microsoft.com/office/powerpoint/2010/main" val="2768822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8A461691-7B96-4263-AD8B-3EA89D91A277}" type="datetimeFigureOut">
              <a:rPr lang="en-US" smtClean="0"/>
              <a:t>10/18/2015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66A2891-0A61-4C37-A4C4-579E3DACEC61}"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179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461691-7B96-4263-AD8B-3EA89D91A277}"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2116525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461691-7B96-4263-AD8B-3EA89D91A277}"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244695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461691-7B96-4263-AD8B-3EA89D91A277}"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1855290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461691-7B96-4263-AD8B-3EA89D91A277}"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A2891-0A61-4C37-A4C4-579E3DACEC61}"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516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461691-7B96-4263-AD8B-3EA89D91A277}"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51447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461691-7B96-4263-AD8B-3EA89D91A277}" type="datetimeFigureOut">
              <a:rPr lang="en-US" smtClean="0"/>
              <a:t>10/18/2015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2484705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461691-7B96-4263-AD8B-3EA89D91A277}" type="datetimeFigureOut">
              <a:rPr lang="en-US" smtClean="0"/>
              <a:t>10/18/2015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128576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61691-7B96-4263-AD8B-3EA89D91A277}" type="datetimeFigureOut">
              <a:rPr lang="en-US" smtClean="0"/>
              <a:t>10/18/2015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118759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61691-7B96-4263-AD8B-3EA89D91A277}"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234992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61691-7B96-4263-AD8B-3EA89D91A277}"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A2891-0A61-4C37-A4C4-579E3DACEC61}" type="slidenum">
              <a:rPr lang="en-US" smtClean="0"/>
              <a:t>‹#›</a:t>
            </a:fld>
            <a:endParaRPr lang="en-US"/>
          </a:p>
        </p:txBody>
      </p:sp>
    </p:spTree>
    <p:extLst>
      <p:ext uri="{BB962C8B-B14F-4D97-AF65-F5344CB8AC3E}">
        <p14:creationId xmlns:p14="http://schemas.microsoft.com/office/powerpoint/2010/main" val="204799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8A461691-7B96-4263-AD8B-3EA89D91A277}" type="datetimeFigureOut">
              <a:rPr lang="en-US" smtClean="0"/>
              <a:t>10/18/2015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66A2891-0A61-4C37-A4C4-579E3DACEC61}" type="slidenum">
              <a:rPr lang="en-US" smtClean="0"/>
              <a:t>‹#›</a:t>
            </a:fld>
            <a:endParaRPr lang="en-US"/>
          </a:p>
        </p:txBody>
      </p:sp>
    </p:spTree>
    <p:extLst>
      <p:ext uri="{BB962C8B-B14F-4D97-AF65-F5344CB8AC3E}">
        <p14:creationId xmlns:p14="http://schemas.microsoft.com/office/powerpoint/2010/main" val="196806787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radesaver.com/author/arthur-miller" TargetMode="External"/><Relationship Id="rId2" Type="http://schemas.openxmlformats.org/officeDocument/2006/relationships/hyperlink" Target="http://www.biography.com/people/arthur-miller-9408335#playwriting-career" TargetMode="External"/><Relationship Id="rId1" Type="http://schemas.openxmlformats.org/officeDocument/2006/relationships/slideLayout" Target="../slideLayouts/slideLayout2.xml"/><Relationship Id="rId6" Type="http://schemas.openxmlformats.org/officeDocument/2006/relationships/hyperlink" Target="http://www.cliffsnotes.com/literature/d/death-of-a-salesman/about-death-of-a-salesman" TargetMode="External"/><Relationship Id="rId5" Type="http://schemas.openxmlformats.org/officeDocument/2006/relationships/hyperlink" Target="http://www.theguardian.com/film/2005/feb/11/usa.theatre1" TargetMode="External"/><Relationship Id="rId4" Type="http://schemas.openxmlformats.org/officeDocument/2006/relationships/hyperlink" Target="http://www.shmoop.com/arthur-miller/timelin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Arthur Miller</a:t>
            </a:r>
            <a:endParaRPr lang="en-US" dirty="0"/>
          </a:p>
        </p:txBody>
      </p:sp>
      <p:sp>
        <p:nvSpPr>
          <p:cNvPr id="3" name="Subtitle 2"/>
          <p:cNvSpPr>
            <a:spLocks noGrp="1"/>
          </p:cNvSpPr>
          <p:nvPr>
            <p:ph type="subTitle" idx="1"/>
          </p:nvPr>
        </p:nvSpPr>
        <p:spPr/>
        <p:txBody>
          <a:bodyPr/>
          <a:lstStyle/>
          <a:p>
            <a:r>
              <a:rPr lang="en-US" dirty="0" smtClean="0"/>
              <a:t>By: Michaella Scholz </a:t>
            </a:r>
            <a:endParaRPr lang="en-US" dirty="0"/>
          </a:p>
        </p:txBody>
      </p:sp>
    </p:spTree>
    <p:extLst>
      <p:ext uri="{BB962C8B-B14F-4D97-AF65-F5344CB8AC3E}">
        <p14:creationId xmlns:p14="http://schemas.microsoft.com/office/powerpoint/2010/main" val="3575506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Young Childhood and Adolescent  </a:t>
            </a:r>
            <a:endParaRPr lang="en-US" dirty="0"/>
          </a:p>
        </p:txBody>
      </p:sp>
      <p:sp>
        <p:nvSpPr>
          <p:cNvPr id="3" name="Content Placeholder 2"/>
          <p:cNvSpPr>
            <a:spLocks noGrp="1"/>
          </p:cNvSpPr>
          <p:nvPr>
            <p:ph idx="1"/>
          </p:nvPr>
        </p:nvSpPr>
        <p:spPr>
          <a:xfrm>
            <a:off x="1143001" y="2057400"/>
            <a:ext cx="5180308" cy="4038600"/>
          </a:xfrm>
        </p:spPr>
        <p:txBody>
          <a:bodyPr/>
          <a:lstStyle/>
          <a:p>
            <a:r>
              <a:rPr lang="en-US" dirty="0" smtClean="0"/>
              <a:t>1915 – Born in Harlem, New York </a:t>
            </a:r>
          </a:p>
          <a:p>
            <a:r>
              <a:rPr lang="en-US" dirty="0" smtClean="0"/>
              <a:t>Father was a coat manufacture</a:t>
            </a:r>
          </a:p>
          <a:p>
            <a:r>
              <a:rPr lang="en-US" dirty="0" smtClean="0"/>
              <a:t>Mother was an educator </a:t>
            </a:r>
          </a:p>
          <a:p>
            <a:r>
              <a:rPr lang="en-US" dirty="0" smtClean="0"/>
              <a:t>The affects of Wall </a:t>
            </a:r>
            <a:r>
              <a:rPr lang="en-US" dirty="0"/>
              <a:t>Street Crash of </a:t>
            </a:r>
            <a:r>
              <a:rPr lang="en-US" dirty="0" smtClean="0"/>
              <a:t>1929</a:t>
            </a:r>
          </a:p>
          <a:p>
            <a:r>
              <a:rPr lang="en-US" dirty="0" smtClean="0"/>
              <a:t>University of Michigan </a:t>
            </a:r>
          </a:p>
          <a:p>
            <a:r>
              <a:rPr lang="en-US" dirty="0" smtClean="0"/>
              <a:t>“No Villain” </a:t>
            </a:r>
          </a:p>
          <a:p>
            <a:endParaRPr lang="en-US" dirty="0"/>
          </a:p>
        </p:txBody>
      </p:sp>
      <p:pic>
        <p:nvPicPr>
          <p:cNvPr id="3074" name="Picture 2" descr="http://f.tqn.com/y/plays/1/W/6/0/-/-/8006517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3309" y="1797805"/>
            <a:ext cx="5266778" cy="3538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795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Adulthood</a:t>
            </a:r>
            <a:endParaRPr lang="en-US" dirty="0"/>
          </a:p>
        </p:txBody>
      </p:sp>
      <p:sp>
        <p:nvSpPr>
          <p:cNvPr id="3" name="Content Placeholder 2"/>
          <p:cNvSpPr>
            <a:spLocks noGrp="1"/>
          </p:cNvSpPr>
          <p:nvPr>
            <p:ph idx="1"/>
          </p:nvPr>
        </p:nvSpPr>
        <p:spPr>
          <a:xfrm>
            <a:off x="5021943" y="2057400"/>
            <a:ext cx="5993928" cy="4038600"/>
          </a:xfrm>
        </p:spPr>
        <p:txBody>
          <a:bodyPr/>
          <a:lstStyle/>
          <a:p>
            <a:r>
              <a:rPr lang="en-US" dirty="0"/>
              <a:t>The Man Who Had All the Luck (</a:t>
            </a:r>
            <a:r>
              <a:rPr lang="en-US" dirty="0" smtClean="0"/>
              <a:t>1944)</a:t>
            </a:r>
          </a:p>
          <a:p>
            <a:r>
              <a:rPr lang="en-US" dirty="0" smtClean="0"/>
              <a:t>All My Sons  </a:t>
            </a:r>
          </a:p>
          <a:p>
            <a:r>
              <a:rPr lang="en-US" dirty="0"/>
              <a:t>Death of a Salesman (1949</a:t>
            </a:r>
            <a:r>
              <a:rPr lang="en-US" dirty="0" smtClean="0"/>
              <a:t>)</a:t>
            </a:r>
          </a:p>
          <a:p>
            <a:r>
              <a:rPr lang="en-US" dirty="0" smtClean="0"/>
              <a:t>The Crucible </a:t>
            </a:r>
          </a:p>
          <a:p>
            <a:r>
              <a:rPr lang="en-US" dirty="0"/>
              <a:t>Mary Grace Slattery, Marilyn Monroe, Ingeborg </a:t>
            </a:r>
            <a:r>
              <a:rPr lang="en-US" dirty="0" err="1"/>
              <a:t>Morath</a:t>
            </a:r>
            <a:endParaRPr lang="en-US" dirty="0"/>
          </a:p>
        </p:txBody>
      </p:sp>
      <p:pic>
        <p:nvPicPr>
          <p:cNvPr id="2052" name="Picture 4" descr="https://nursemyra.files.wordpress.com/2011/05/marilyn_arthu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996" y="1904999"/>
            <a:ext cx="3895725" cy="419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874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Death </a:t>
            </a:r>
            <a:endParaRPr lang="en-US" dirty="0"/>
          </a:p>
        </p:txBody>
      </p:sp>
      <p:sp>
        <p:nvSpPr>
          <p:cNvPr id="3" name="Content Placeholder 2"/>
          <p:cNvSpPr>
            <a:spLocks noGrp="1"/>
          </p:cNvSpPr>
          <p:nvPr>
            <p:ph idx="1"/>
          </p:nvPr>
        </p:nvSpPr>
        <p:spPr>
          <a:xfrm>
            <a:off x="5422605" y="2057400"/>
            <a:ext cx="5593266" cy="4038600"/>
          </a:xfrm>
        </p:spPr>
        <p:txBody>
          <a:bodyPr/>
          <a:lstStyle/>
          <a:p>
            <a:r>
              <a:rPr lang="en-US" dirty="0" smtClean="0"/>
              <a:t>Dies in 2005 at the age of 89</a:t>
            </a:r>
          </a:p>
          <a:p>
            <a:r>
              <a:rPr lang="en-US" dirty="0" smtClean="0"/>
              <a:t>Cancer, Phenomena, and Congested Heart Failure  </a:t>
            </a:r>
          </a:p>
          <a:p>
            <a:r>
              <a:rPr lang="en-US" dirty="0" smtClean="0"/>
              <a:t>The Guardian and the New York Times</a:t>
            </a:r>
            <a:endParaRPr lang="en-US" dirty="0"/>
          </a:p>
        </p:txBody>
      </p:sp>
      <p:pic>
        <p:nvPicPr>
          <p:cNvPr id="4098" name="Picture 2" descr="http://images.patronmail.com/pmailemailimages/728/578480/articles_1.jpg"/>
          <p:cNvPicPr>
            <a:picLocks noChangeAspect="1" noChangeArrowheads="1"/>
          </p:cNvPicPr>
          <p:nvPr/>
        </p:nvPicPr>
        <p:blipFill rotWithShape="1">
          <a:blip r:embed="rId3">
            <a:extLst>
              <a:ext uri="{28A0092B-C50C-407E-A947-70E740481C1C}">
                <a14:useLocalDpi xmlns:a14="http://schemas.microsoft.com/office/drawing/2010/main" val="0"/>
              </a:ext>
            </a:extLst>
          </a:blip>
          <a:srcRect l="3627" r="7005"/>
          <a:stretch/>
        </p:blipFill>
        <p:spPr bwMode="auto">
          <a:xfrm>
            <a:off x="531628" y="1954973"/>
            <a:ext cx="4550735" cy="4243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8973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362" y="545804"/>
            <a:ext cx="3707554" cy="1356360"/>
          </a:xfrm>
        </p:spPr>
        <p:txBody>
          <a:bodyPr/>
          <a:lstStyle/>
          <a:p>
            <a:r>
              <a:rPr lang="en-US" dirty="0" smtClean="0"/>
              <a:t>The Death of a Salesman </a:t>
            </a:r>
            <a:endParaRPr lang="en-US" dirty="0"/>
          </a:p>
        </p:txBody>
      </p:sp>
      <p:sp>
        <p:nvSpPr>
          <p:cNvPr id="3" name="Content Placeholder 2"/>
          <p:cNvSpPr>
            <a:spLocks noGrp="1"/>
          </p:cNvSpPr>
          <p:nvPr>
            <p:ph idx="1"/>
          </p:nvPr>
        </p:nvSpPr>
        <p:spPr>
          <a:xfrm>
            <a:off x="1098362" y="2227520"/>
            <a:ext cx="3551274" cy="3131289"/>
          </a:xfrm>
        </p:spPr>
        <p:txBody>
          <a:bodyPr>
            <a:normAutofit/>
          </a:bodyPr>
          <a:lstStyle/>
          <a:p>
            <a:r>
              <a:rPr lang="en-US" dirty="0" smtClean="0"/>
              <a:t>Play Synopsis – The story of Willy Loman </a:t>
            </a:r>
          </a:p>
          <a:p>
            <a:r>
              <a:rPr lang="en-US" dirty="0" smtClean="0"/>
              <a:t>Themes of identity loss and turning points</a:t>
            </a:r>
          </a:p>
          <a:p>
            <a:r>
              <a:rPr lang="en-US" dirty="0" smtClean="0"/>
              <a:t>Arthur Miller’s personal </a:t>
            </a:r>
            <a:r>
              <a:rPr lang="en-US" dirty="0"/>
              <a:t>f</a:t>
            </a:r>
            <a:r>
              <a:rPr lang="en-US" dirty="0" smtClean="0"/>
              <a:t>eelings  </a:t>
            </a:r>
            <a:endParaRPr lang="en-US" dirty="0"/>
          </a:p>
        </p:txBody>
      </p:sp>
      <p:pic>
        <p:nvPicPr>
          <p:cNvPr id="5122" name="Picture 2" descr="http://i.ytimg.com/vi/n9T2obp1WAw/maxresdefaul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9636" y="1589165"/>
            <a:ext cx="6701590" cy="3769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2504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Arthur Miller is the Great American Playwright </a:t>
            </a:r>
            <a:br>
              <a:rPr lang="en-US" sz="4000" dirty="0" smtClean="0"/>
            </a:br>
            <a:r>
              <a:rPr lang="en-US" sz="4000" dirty="0" smtClean="0"/>
              <a:t>because… </a:t>
            </a:r>
            <a:endParaRPr lang="en-US" sz="4000" dirty="0"/>
          </a:p>
        </p:txBody>
      </p:sp>
      <p:sp>
        <p:nvSpPr>
          <p:cNvPr id="3" name="Content Placeholder 2"/>
          <p:cNvSpPr>
            <a:spLocks noGrp="1"/>
          </p:cNvSpPr>
          <p:nvPr>
            <p:ph idx="1"/>
          </p:nvPr>
        </p:nvSpPr>
        <p:spPr>
          <a:xfrm>
            <a:off x="723900" y="1965960"/>
            <a:ext cx="9872871" cy="4038600"/>
          </a:xfrm>
        </p:spPr>
        <p:txBody>
          <a:bodyPr>
            <a:normAutofit/>
          </a:bodyPr>
          <a:lstStyle/>
          <a:p>
            <a:pPr marL="560070" indent="-514350">
              <a:buFont typeface="+mj-lt"/>
              <a:buAutoNum type="arabicPeriod"/>
            </a:pPr>
            <a:r>
              <a:rPr lang="en-US" sz="3200" dirty="0" smtClean="0"/>
              <a:t>He is an American Historian </a:t>
            </a:r>
          </a:p>
          <a:p>
            <a:pPr marL="560070" indent="-514350">
              <a:buFont typeface="+mj-lt"/>
              <a:buAutoNum type="arabicPeriod"/>
            </a:pPr>
            <a:r>
              <a:rPr lang="en-US" sz="3200" dirty="0" smtClean="0"/>
              <a:t>He made it in America </a:t>
            </a:r>
          </a:p>
          <a:p>
            <a:pPr marL="560070" indent="-514350">
              <a:buFont typeface="+mj-lt"/>
              <a:buAutoNum type="arabicPeriod"/>
            </a:pPr>
            <a:r>
              <a:rPr lang="en-US" sz="3200" dirty="0" smtClean="0"/>
              <a:t>His influential works</a:t>
            </a:r>
            <a:endParaRPr lang="en-US" sz="3200" dirty="0"/>
          </a:p>
        </p:txBody>
      </p:sp>
      <p:pic>
        <p:nvPicPr>
          <p:cNvPr id="6146" name="Picture 2" descr="http://ecx.images-amazon.com/images/I/51FFFZEZ21L._SX331_BO1,204,203,200_.jpg"/>
          <p:cNvPicPr>
            <a:picLocks noChangeAspect="1" noChangeArrowheads="1"/>
          </p:cNvPicPr>
          <p:nvPr/>
        </p:nvPicPr>
        <p:blipFill rotWithShape="1">
          <a:blip r:embed="rId3">
            <a:extLst>
              <a:ext uri="{28A0092B-C50C-407E-A947-70E740481C1C}">
                <a14:useLocalDpi xmlns:a14="http://schemas.microsoft.com/office/drawing/2010/main" val="0"/>
              </a:ext>
            </a:extLst>
          </a:blip>
          <a:srcRect t="23255"/>
          <a:stretch/>
        </p:blipFill>
        <p:spPr bwMode="auto">
          <a:xfrm>
            <a:off x="6433557" y="1704480"/>
            <a:ext cx="3739143" cy="430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06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a:t>
            </a:r>
            <a:endParaRPr lang="en-US" dirty="0"/>
          </a:p>
        </p:txBody>
      </p:sp>
      <p:sp>
        <p:nvSpPr>
          <p:cNvPr id="3" name="Content Placeholder 2"/>
          <p:cNvSpPr>
            <a:spLocks noGrp="1"/>
          </p:cNvSpPr>
          <p:nvPr>
            <p:ph idx="1"/>
          </p:nvPr>
        </p:nvSpPr>
        <p:spPr/>
        <p:txBody>
          <a:bodyPr/>
          <a:lstStyle/>
          <a:p>
            <a:pPr marL="45720" indent="0">
              <a:buNone/>
            </a:pPr>
            <a:r>
              <a:rPr lang="en-US" dirty="0">
                <a:hlinkClick r:id="rId2"/>
              </a:rPr>
              <a:t>http://</a:t>
            </a:r>
            <a:r>
              <a:rPr lang="en-US" dirty="0" smtClean="0">
                <a:hlinkClick r:id="rId2"/>
              </a:rPr>
              <a:t>www.biography.com/people/arthur-miller-9408335#playwriting-career</a:t>
            </a:r>
            <a:endParaRPr lang="en-US" dirty="0" smtClean="0"/>
          </a:p>
          <a:p>
            <a:pPr marL="45720" indent="0">
              <a:buNone/>
            </a:pPr>
            <a:r>
              <a:rPr lang="en-US" dirty="0">
                <a:hlinkClick r:id="rId3"/>
              </a:rPr>
              <a:t>http://</a:t>
            </a:r>
            <a:r>
              <a:rPr lang="en-US" dirty="0" smtClean="0">
                <a:hlinkClick r:id="rId3"/>
              </a:rPr>
              <a:t>www.gradesaver.com/author/arthur-miller</a:t>
            </a:r>
            <a:endParaRPr lang="en-US" dirty="0" smtClean="0"/>
          </a:p>
          <a:p>
            <a:pPr marL="45720" indent="0">
              <a:buNone/>
            </a:pPr>
            <a:r>
              <a:rPr lang="en-US" dirty="0">
                <a:hlinkClick r:id="rId4"/>
              </a:rPr>
              <a:t>http://</a:t>
            </a:r>
            <a:r>
              <a:rPr lang="en-US" dirty="0" smtClean="0">
                <a:hlinkClick r:id="rId4"/>
              </a:rPr>
              <a:t>www.shmoop.com/arthur-miller/timeline.html</a:t>
            </a:r>
            <a:endParaRPr lang="en-US" dirty="0" smtClean="0"/>
          </a:p>
          <a:p>
            <a:pPr marL="45720" indent="0">
              <a:buNone/>
            </a:pPr>
            <a:r>
              <a:rPr lang="en-US" dirty="0">
                <a:hlinkClick r:id="rId5"/>
              </a:rPr>
              <a:t>http://</a:t>
            </a:r>
            <a:r>
              <a:rPr lang="en-US" dirty="0" smtClean="0">
                <a:hlinkClick r:id="rId5"/>
              </a:rPr>
              <a:t>www.theguardian.com/film/2005/feb/11/usa.theatre1</a:t>
            </a:r>
            <a:endParaRPr lang="en-US" dirty="0" smtClean="0"/>
          </a:p>
          <a:p>
            <a:pPr marL="45720" indent="0">
              <a:buNone/>
            </a:pPr>
            <a:r>
              <a:rPr lang="en-US" dirty="0">
                <a:hlinkClick r:id="rId6"/>
              </a:rPr>
              <a:t>http://</a:t>
            </a:r>
            <a:r>
              <a:rPr lang="en-US" dirty="0" smtClean="0">
                <a:hlinkClick r:id="rId6"/>
              </a:rPr>
              <a:t>www.cliffsnotes.com/literature/d/death-of-a-salesman/about-death-of-a-salesman</a:t>
            </a:r>
            <a:endParaRPr lang="en-US" dirty="0" smtClean="0"/>
          </a:p>
          <a:p>
            <a:pPr marL="45720" indent="0">
              <a:buNone/>
            </a:pPr>
            <a:endParaRPr lang="en-US" dirty="0" smtClean="0"/>
          </a:p>
          <a:p>
            <a:pPr marL="45720" indent="0">
              <a:buNone/>
            </a:pPr>
            <a:endParaRPr lang="en-US" dirty="0"/>
          </a:p>
        </p:txBody>
      </p:sp>
    </p:spTree>
    <p:extLst>
      <p:ext uri="{BB962C8B-B14F-4D97-AF65-F5344CB8AC3E}">
        <p14:creationId xmlns:p14="http://schemas.microsoft.com/office/powerpoint/2010/main" val="390800539"/>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55</TotalTime>
  <Words>914</Words>
  <Application>Microsoft Office PowerPoint</Application>
  <PresentationFormat>Widescreen</PresentationFormat>
  <Paragraphs>43</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Corbel</vt:lpstr>
      <vt:lpstr>Basis</vt:lpstr>
      <vt:lpstr>Arthur Miller</vt:lpstr>
      <vt:lpstr>Young Childhood and Adolescent  </vt:lpstr>
      <vt:lpstr>Adulthood</vt:lpstr>
      <vt:lpstr>Death </vt:lpstr>
      <vt:lpstr>The Death of a Salesman </vt:lpstr>
      <vt:lpstr>Arthur Miller is the Great American Playwright  because… </vt:lpstr>
      <vt:lpstr>Bibliography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Arthur Miller</dc:title>
  <dc:creator>Michaella Scholz</dc:creator>
  <cp:lastModifiedBy>Michaella Scholz</cp:lastModifiedBy>
  <cp:revision>7</cp:revision>
  <dcterms:created xsi:type="dcterms:W3CDTF">2015-10-18T15:41:38Z</dcterms:created>
  <dcterms:modified xsi:type="dcterms:W3CDTF">2015-10-18T16:37:29Z</dcterms:modified>
</cp:coreProperties>
</file>