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63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9B01EB1C-1C0F-407B-B262-6CC38FD008E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2A2DFD5-EC90-4196-810F-22DEE21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86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1CCE81D-1A8D-490B-B307-CAA01AA2B3B0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026C46-F6C7-436F-B8E1-1DE5C345985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TURN words into drama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get to the heart of Shakespeare’s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3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477000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en-US" b="1" dirty="0" smtClean="0"/>
              <a:t>MACBETH</a:t>
            </a:r>
            <a:r>
              <a:rPr lang="en-US" dirty="0" smtClean="0"/>
              <a:t>  *  Create a 140-character TWEET: 801-205-0135  </a:t>
            </a:r>
          </a:p>
          <a:p>
            <a:pPr marL="621792" lvl="2" indent="0">
              <a:buNone/>
            </a:pPr>
            <a:r>
              <a:rPr lang="en-US" dirty="0" smtClean="0"/>
              <a:t>   </a:t>
            </a:r>
          </a:p>
          <a:p>
            <a:pPr marL="621792" lvl="2" indent="0">
              <a:buNone/>
            </a:pPr>
            <a:r>
              <a:rPr lang="en-US" dirty="0" smtClean="0"/>
              <a:t>     </a:t>
            </a:r>
            <a:r>
              <a:rPr lang="en-US" sz="2600" dirty="0" smtClean="0"/>
              <a:t>Is </a:t>
            </a:r>
            <a:r>
              <a:rPr lang="en-US" sz="2600" dirty="0"/>
              <a:t>this a dagger which I see before me, </a:t>
            </a:r>
          </a:p>
          <a:p>
            <a:pPr marL="621792" lvl="2" indent="0">
              <a:buNone/>
            </a:pPr>
            <a:r>
              <a:rPr lang="en-US" sz="2600" dirty="0"/>
              <a:t>    The handle toward my hand? </a:t>
            </a:r>
            <a:endParaRPr lang="en-US" sz="2600" dirty="0" smtClean="0"/>
          </a:p>
          <a:p>
            <a:pPr marL="621792" lvl="2" indent="0">
              <a:buNone/>
            </a:pPr>
            <a:r>
              <a:rPr lang="en-US" sz="2600" dirty="0" smtClean="0"/>
              <a:t>    Art </a:t>
            </a:r>
            <a:r>
              <a:rPr lang="en-US" sz="2600" dirty="0"/>
              <a:t>thou not, fatal vision, sensible </a:t>
            </a:r>
          </a:p>
          <a:p>
            <a:pPr marL="621792" lvl="2" indent="0">
              <a:buNone/>
            </a:pPr>
            <a:r>
              <a:rPr lang="en-US" sz="2600" dirty="0"/>
              <a:t>    To feeling as to sight? or art thou but </a:t>
            </a:r>
          </a:p>
          <a:p>
            <a:pPr marL="621792" lvl="2" indent="0">
              <a:buNone/>
            </a:pPr>
            <a:r>
              <a:rPr lang="en-US" sz="2600" dirty="0"/>
              <a:t>    A dagger of the mind, a false creation, </a:t>
            </a:r>
          </a:p>
          <a:p>
            <a:pPr marL="621792" lvl="2" indent="0">
              <a:buNone/>
            </a:pPr>
            <a:r>
              <a:rPr lang="en-US" sz="2600" dirty="0"/>
              <a:t>    Proceeding from the heat-oppressed brain? </a:t>
            </a:r>
          </a:p>
          <a:p>
            <a:pPr marL="621792" lvl="2" indent="0">
              <a:buNone/>
            </a:pPr>
            <a:r>
              <a:rPr lang="en-US" sz="2600" dirty="0"/>
              <a:t>    I see thee yet, in form as palpable </a:t>
            </a:r>
          </a:p>
          <a:p>
            <a:pPr marL="621792" lvl="2" indent="0">
              <a:buNone/>
            </a:pPr>
            <a:r>
              <a:rPr lang="en-US" sz="2600" dirty="0"/>
              <a:t>    As this which now I draw. </a:t>
            </a:r>
          </a:p>
          <a:p>
            <a:pPr marL="621792" lvl="2" indent="0">
              <a:buNone/>
            </a:pPr>
            <a:r>
              <a:rPr lang="en-US" sz="2600" dirty="0"/>
              <a:t>    Thou </a:t>
            </a:r>
            <a:r>
              <a:rPr lang="en-US" sz="2600" dirty="0" err="1"/>
              <a:t>marshall'st</a:t>
            </a:r>
            <a:r>
              <a:rPr lang="en-US" sz="2600" dirty="0"/>
              <a:t> me the way that I was going; </a:t>
            </a:r>
          </a:p>
          <a:p>
            <a:pPr marL="621792" lvl="2" indent="0">
              <a:buNone/>
            </a:pPr>
            <a:r>
              <a:rPr lang="en-US" sz="2600" dirty="0"/>
              <a:t>    And such an instrument I was to use. </a:t>
            </a:r>
          </a:p>
          <a:p>
            <a:pPr marL="621792" lvl="2" indent="0">
              <a:buNone/>
            </a:pPr>
            <a:r>
              <a:rPr lang="en-US" sz="2600" dirty="0"/>
              <a:t>    Mine eyes are made the fools o' the other senses, </a:t>
            </a:r>
          </a:p>
          <a:p>
            <a:pPr marL="621792" lvl="2" indent="0">
              <a:buNone/>
            </a:pPr>
            <a:r>
              <a:rPr lang="en-US" sz="2600" dirty="0"/>
              <a:t>    Or else worth all the rest; I see thee still, </a:t>
            </a:r>
          </a:p>
          <a:p>
            <a:pPr marL="621792" lvl="2" indent="0">
              <a:buNone/>
            </a:pPr>
            <a:r>
              <a:rPr lang="en-US" sz="2600" dirty="0"/>
              <a:t>    And on thy blade and dudgeon gouts of blood, </a:t>
            </a:r>
          </a:p>
          <a:p>
            <a:pPr marL="621792" lvl="2" indent="0">
              <a:buNone/>
            </a:pPr>
            <a:r>
              <a:rPr lang="en-US" sz="2600" dirty="0"/>
              <a:t>    Which was not so before. There's no such thing: </a:t>
            </a:r>
          </a:p>
          <a:p>
            <a:pPr marL="621792" lvl="2" indent="0">
              <a:buNone/>
            </a:pPr>
            <a:r>
              <a:rPr lang="en-US" sz="2600" dirty="0"/>
              <a:t>    It is the bloody business which informs </a:t>
            </a:r>
          </a:p>
          <a:p>
            <a:pPr marL="621792" lvl="2" indent="0">
              <a:buNone/>
            </a:pPr>
            <a:r>
              <a:rPr lang="en-US" sz="2600" dirty="0"/>
              <a:t>    Thus to mine eyes. </a:t>
            </a:r>
            <a:endParaRPr lang="en-US" sz="2600" dirty="0" smtClean="0"/>
          </a:p>
          <a:p>
            <a:pPr marL="621792" lvl="2" indent="0">
              <a:buNone/>
            </a:pPr>
            <a:r>
              <a:rPr lang="en-US" sz="2600" dirty="0" smtClean="0"/>
              <a:t>    I </a:t>
            </a:r>
            <a:r>
              <a:rPr lang="en-US" sz="2600" dirty="0"/>
              <a:t>go, and it is done; the bell invites me. </a:t>
            </a:r>
          </a:p>
          <a:p>
            <a:pPr marL="621792" lvl="2" indent="0">
              <a:buNone/>
            </a:pPr>
            <a:r>
              <a:rPr lang="en-US" sz="2600" dirty="0"/>
              <a:t>    Hear it not, Duncan; for it is a knell </a:t>
            </a:r>
          </a:p>
          <a:p>
            <a:pPr marL="621792" lvl="2" indent="0">
              <a:buNone/>
            </a:pPr>
            <a:r>
              <a:rPr lang="en-US" sz="2600" dirty="0"/>
              <a:t>    That summons thee to heaven or to hell. </a:t>
            </a:r>
          </a:p>
        </p:txBody>
      </p:sp>
    </p:spTree>
    <p:extLst>
      <p:ext uri="{BB962C8B-B14F-4D97-AF65-F5344CB8AC3E}">
        <p14:creationId xmlns:p14="http://schemas.microsoft.com/office/powerpoint/2010/main" val="29434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Keys to Performing Shakespeare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Know </a:t>
            </a:r>
            <a:r>
              <a:rPr lang="en-US" dirty="0"/>
              <a:t>WHAT you are saying</a:t>
            </a:r>
          </a:p>
          <a:p>
            <a:pPr lvl="0"/>
            <a:r>
              <a:rPr lang="en-US" dirty="0"/>
              <a:t>Know WHY you are saying it</a:t>
            </a:r>
          </a:p>
          <a:p>
            <a:pPr marL="36576" lvl="0" indent="0">
              <a:buNone/>
            </a:pPr>
            <a:endParaRPr lang="en-US" dirty="0" smtClean="0"/>
          </a:p>
          <a:p>
            <a:pPr marL="36576" lvl="0" indent="0">
              <a:buNone/>
            </a:pPr>
            <a:r>
              <a:rPr lang="en-US" dirty="0" smtClean="0"/>
              <a:t>If </a:t>
            </a:r>
            <a:r>
              <a:rPr lang="en-US" dirty="0"/>
              <a:t>you do the above in detail then...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HOW will care of itself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20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focus in text analysis is knowing: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meaning of the words individually and together </a:t>
            </a:r>
            <a:r>
              <a:rPr lang="en-US" sz="2000" dirty="0"/>
              <a:t>(including definitions, historical allusions, poetic language, imagery, etc.)</a:t>
            </a:r>
          </a:p>
          <a:p>
            <a:pPr lvl="0"/>
            <a:r>
              <a:rPr lang="en-US" dirty="0"/>
              <a:t>The overall dramatic context for what is spoken</a:t>
            </a:r>
          </a:p>
          <a:p>
            <a:pPr lvl="0"/>
            <a:r>
              <a:rPr lang="en-US" dirty="0"/>
              <a:t>The specific dramatic circumstances that result in the words</a:t>
            </a:r>
          </a:p>
          <a:p>
            <a:pPr lvl="0"/>
            <a:r>
              <a:rPr lang="en-US" dirty="0"/>
              <a:t>The inflection and use of the words and punctuation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2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 together!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5410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O that this too </a:t>
            </a:r>
            <a:r>
              <a:rPr lang="en-US" dirty="0" err="1"/>
              <a:t>too</a:t>
            </a:r>
            <a:r>
              <a:rPr lang="en-US" dirty="0"/>
              <a:t> solid flesh would melt,</a:t>
            </a:r>
            <a:br>
              <a:rPr lang="en-US" dirty="0"/>
            </a:br>
            <a:r>
              <a:rPr lang="en-US" dirty="0"/>
              <a:t>Thaw, and resolve itself into a dew!</a:t>
            </a:r>
            <a:br>
              <a:rPr lang="en-US" dirty="0"/>
            </a:br>
            <a:r>
              <a:rPr lang="en-US" dirty="0"/>
              <a:t>Or that the Everlasting had not </a:t>
            </a:r>
            <a:r>
              <a:rPr lang="en-US" dirty="0" err="1"/>
              <a:t>fix'd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His canon '</a:t>
            </a:r>
            <a:r>
              <a:rPr lang="en-US" dirty="0" err="1"/>
              <a:t>gainst</a:t>
            </a:r>
            <a:r>
              <a:rPr lang="en-US" dirty="0"/>
              <a:t> self-slaughter! O God! God!</a:t>
            </a:r>
            <a:br>
              <a:rPr lang="en-US" dirty="0"/>
            </a:br>
            <a:r>
              <a:rPr lang="en-US" dirty="0"/>
              <a:t>How weary, stale, flat, and unprofitable</a:t>
            </a:r>
            <a:br>
              <a:rPr lang="en-US" dirty="0"/>
            </a:br>
            <a:r>
              <a:rPr lang="en-US" dirty="0"/>
              <a:t>Seem to me all the uses of this world!</a:t>
            </a:r>
            <a:br>
              <a:rPr lang="en-US" dirty="0"/>
            </a:br>
            <a:r>
              <a:rPr lang="en-US" dirty="0"/>
              <a:t>Fie </a:t>
            </a:r>
            <a:r>
              <a:rPr lang="en-US" dirty="0" err="1"/>
              <a:t>on't</a:t>
            </a:r>
            <a:r>
              <a:rPr lang="en-US" dirty="0"/>
              <a:t>! ah, fie! </a:t>
            </a:r>
            <a:r>
              <a:rPr lang="en-US" dirty="0" err="1"/>
              <a:t>'Tis</a:t>
            </a:r>
            <a:r>
              <a:rPr lang="en-US" dirty="0"/>
              <a:t> an </a:t>
            </a:r>
            <a:r>
              <a:rPr lang="en-US" dirty="0" err="1"/>
              <a:t>unweeded</a:t>
            </a:r>
            <a:r>
              <a:rPr lang="en-US" dirty="0"/>
              <a:t> garden</a:t>
            </a:r>
            <a:br>
              <a:rPr lang="en-US" dirty="0"/>
            </a:br>
            <a:r>
              <a:rPr lang="en-US" dirty="0"/>
              <a:t>That grows to seed; things rank and gross in nature </a:t>
            </a:r>
            <a:br>
              <a:rPr lang="en-US" dirty="0"/>
            </a:br>
            <a:r>
              <a:rPr lang="en-US" dirty="0"/>
              <a:t>Possess it merely. That it should come to this!</a:t>
            </a:r>
            <a:br>
              <a:rPr lang="en-US" dirty="0"/>
            </a:br>
            <a:r>
              <a:rPr lang="en-US" dirty="0"/>
              <a:t>But two months dead! Nay, not so much, not two.</a:t>
            </a:r>
            <a:br>
              <a:rPr lang="en-US" dirty="0"/>
            </a:br>
            <a:r>
              <a:rPr lang="en-US" dirty="0"/>
              <a:t>So excellent a king, that was to this</a:t>
            </a:r>
            <a:br>
              <a:rPr lang="en-US" dirty="0"/>
            </a:br>
            <a:r>
              <a:rPr lang="en-US" dirty="0"/>
              <a:t>Hyperion to a satyr; so loving to my mother</a:t>
            </a:r>
            <a:br>
              <a:rPr lang="en-US" dirty="0"/>
            </a:br>
            <a:r>
              <a:rPr lang="en-US" dirty="0"/>
              <a:t>That he might not </a:t>
            </a:r>
            <a:r>
              <a:rPr lang="en-US" dirty="0" err="1"/>
              <a:t>beteem</a:t>
            </a:r>
            <a:r>
              <a:rPr lang="en-US" dirty="0"/>
              <a:t> the winds of heaven</a:t>
            </a:r>
            <a:br>
              <a:rPr lang="en-US" dirty="0"/>
            </a:br>
            <a:r>
              <a:rPr lang="en-US" dirty="0"/>
              <a:t>Visit her face too roughly. Heaven and earth!</a:t>
            </a:r>
            <a:br>
              <a:rPr lang="en-US" dirty="0"/>
            </a:br>
            <a:r>
              <a:rPr lang="en-US" dirty="0"/>
              <a:t>Must I remember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0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Here’s your reminder of the steps you take in textual analysis: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Know the </a:t>
            </a:r>
            <a:r>
              <a:rPr lang="en-US" b="1" dirty="0" smtClean="0"/>
              <a:t>chronology </a:t>
            </a:r>
            <a:r>
              <a:rPr lang="en-US" b="1" dirty="0"/>
              <a:t>of the play</a:t>
            </a:r>
            <a:r>
              <a:rPr lang="en-US" dirty="0"/>
              <a:t> </a:t>
            </a:r>
            <a:r>
              <a:rPr lang="en-US" dirty="0" smtClean="0"/>
              <a:t>and what leads up to your piece</a:t>
            </a:r>
          </a:p>
          <a:p>
            <a:pPr lvl="0"/>
            <a:r>
              <a:rPr lang="en-US" b="1" dirty="0"/>
              <a:t>L</a:t>
            </a:r>
            <a:r>
              <a:rPr lang="en-US" b="1" dirty="0" smtClean="0"/>
              <a:t>ook </a:t>
            </a:r>
            <a:r>
              <a:rPr lang="en-US" b="1" dirty="0"/>
              <a:t>up the meanings</a:t>
            </a:r>
            <a:r>
              <a:rPr lang="en-US" dirty="0"/>
              <a:t> </a:t>
            </a:r>
            <a:r>
              <a:rPr lang="en-US" dirty="0" smtClean="0"/>
              <a:t>of unfamiliar words</a:t>
            </a:r>
          </a:p>
          <a:p>
            <a:pPr lvl="0"/>
            <a:r>
              <a:rPr lang="en-US" b="1" dirty="0" smtClean="0"/>
              <a:t>Examine language </a:t>
            </a:r>
            <a:r>
              <a:rPr lang="en-US" dirty="0" smtClean="0"/>
              <a:t>for repetition, opposites, lists, etc.</a:t>
            </a:r>
          </a:p>
          <a:p>
            <a:pPr lvl="0"/>
            <a:r>
              <a:rPr lang="en-US" dirty="0" smtClean="0"/>
              <a:t>Use the </a:t>
            </a:r>
            <a:r>
              <a:rPr lang="en-US" b="1" dirty="0" smtClean="0"/>
              <a:t>punctuation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identify </a:t>
            </a:r>
            <a:r>
              <a:rPr lang="en-US" dirty="0"/>
              <a:t>the </a:t>
            </a:r>
            <a:r>
              <a:rPr lang="en-US" b="1" dirty="0"/>
              <a:t>operative </a:t>
            </a:r>
            <a:r>
              <a:rPr lang="en-US" b="1" dirty="0" smtClean="0"/>
              <a:t>words</a:t>
            </a:r>
            <a:endParaRPr lang="en-US" dirty="0"/>
          </a:p>
          <a:p>
            <a:pPr lvl="0"/>
            <a:r>
              <a:rPr lang="en-US" dirty="0" smtClean="0"/>
              <a:t>Divide </a:t>
            </a:r>
            <a:r>
              <a:rPr lang="en-US" dirty="0"/>
              <a:t>the piece into idea </a:t>
            </a:r>
            <a:r>
              <a:rPr lang="en-US" b="1" dirty="0"/>
              <a:t>beats or </a:t>
            </a:r>
            <a:r>
              <a:rPr lang="en-US" b="1" dirty="0" smtClean="0"/>
              <a:t>phrases</a:t>
            </a:r>
            <a:endParaRPr lang="en-US" dirty="0"/>
          </a:p>
          <a:p>
            <a:pPr lvl="0"/>
            <a:r>
              <a:rPr lang="en-US" dirty="0" smtClean="0"/>
              <a:t>Consider</a:t>
            </a:r>
            <a:r>
              <a:rPr lang="en-US" b="1" dirty="0" smtClean="0"/>
              <a:t> acting transitions</a:t>
            </a:r>
            <a:r>
              <a:rPr lang="en-US" dirty="0" smtClean="0"/>
              <a:t> between beats/phrases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8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 with my text?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through the exact same process we just did together as a class – follow the steps to translate and score your piece.</a:t>
            </a:r>
          </a:p>
          <a:p>
            <a:r>
              <a:rPr lang="en-US" dirty="0" smtClean="0"/>
              <a:t>Use your notecards to write your text beat/phrase by beat/phrase.</a:t>
            </a:r>
          </a:p>
          <a:p>
            <a:r>
              <a:rPr lang="en-US" dirty="0" smtClean="0"/>
              <a:t>Write the beat/phrase translation on the back of the card.</a:t>
            </a:r>
          </a:p>
          <a:p>
            <a:r>
              <a:rPr lang="en-US" dirty="0" smtClean="0"/>
              <a:t>Go through the text and begin to mark punctuation, operative words,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8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2388</TotalTime>
  <Words>449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TURN words into drama</vt:lpstr>
      <vt:lpstr>PowerPoint Presentation</vt:lpstr>
      <vt:lpstr>Keys to Performing Shakespeare</vt:lpstr>
      <vt:lpstr>The focus in text analysis is knowing:</vt:lpstr>
      <vt:lpstr>Let’s practice together!</vt:lpstr>
      <vt:lpstr>Here’s your reminder of the steps you take in textual analysis:</vt:lpstr>
      <vt:lpstr>What do I do with my text?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Textual Analysis</dc:title>
  <dc:creator>Shawnda</dc:creator>
  <cp:lastModifiedBy>Shawnda</cp:lastModifiedBy>
  <cp:revision>15</cp:revision>
  <cp:lastPrinted>2013-08-23T15:34:55Z</cp:lastPrinted>
  <dcterms:created xsi:type="dcterms:W3CDTF">2011-08-31T02:42:18Z</dcterms:created>
  <dcterms:modified xsi:type="dcterms:W3CDTF">2013-09-06T19:19:34Z</dcterms:modified>
</cp:coreProperties>
</file>