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F710DDA3-DC6D-46DD-86B4-D7D535AB9EE7}" type="datetimeFigureOut">
              <a:rPr lang="en-US" smtClean="0"/>
              <a:t>3/17/2015</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10DDA3-DC6D-46DD-86B4-D7D535AB9EE7}"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10DDA3-DC6D-46DD-86B4-D7D535AB9EE7}" type="datetimeFigureOut">
              <a:rPr lang="en-US" smtClean="0"/>
              <a:t>3/17/2015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F710DDA3-DC6D-46DD-86B4-D7D535AB9EE7}" type="datetimeFigureOut">
              <a:rPr lang="en-US" smtClean="0"/>
              <a:t>3/17/2015</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710DDA3-DC6D-46DD-86B4-D7D535AB9EE7}" type="datetimeFigureOut">
              <a:rPr lang="en-US" smtClean="0"/>
              <a:t>3/17/2015</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B0B4F31-BBC7-40E5-A960-B1C76F0A1307}"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F710DDA3-DC6D-46DD-86B4-D7D535AB9EE7}" type="datetimeFigureOut">
              <a:rPr lang="en-US" smtClean="0"/>
              <a:t>3/17/2015</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F710DDA3-DC6D-46DD-86B4-D7D535AB9EE7}" type="datetimeFigureOut">
              <a:rPr lang="en-US" smtClean="0"/>
              <a:t>3/17/2015</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B0B4F31-BBC7-40E5-A960-B1C76F0A13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710DDA3-DC6D-46DD-86B4-D7D535AB9EE7}" type="datetimeFigureOut">
              <a:rPr lang="en-US" smtClean="0"/>
              <a:t>3/17/2015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F710DDA3-DC6D-46DD-86B4-D7D535AB9EE7}" type="datetimeFigureOut">
              <a:rPr lang="en-US" smtClean="0"/>
              <a:t>3/17/2015</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B0B4F31-BBC7-40E5-A960-B1C76F0A13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710DDA3-DC6D-46DD-86B4-D7D535AB9EE7}" type="datetimeFigureOut">
              <a:rPr lang="en-US" smtClean="0"/>
              <a:t>3/17/2015</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B0B4F31-BBC7-40E5-A960-B1C76F0A13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F710DDA3-DC6D-46DD-86B4-D7D535AB9EE7}" type="datetimeFigureOut">
              <a:rPr lang="en-US" smtClean="0"/>
              <a:t>3/17/2015</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B0B4F31-BBC7-40E5-A960-B1C76F0A13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710DDA3-DC6D-46DD-86B4-D7D535AB9EE7}" type="datetimeFigureOut">
              <a:rPr lang="en-US" smtClean="0"/>
              <a:t>3/17/2015</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B0B4F31-BBC7-40E5-A960-B1C76F0A130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Shakespearean Characters</a:t>
            </a:r>
            <a:endParaRPr lang="en-US" dirty="0"/>
          </a:p>
        </p:txBody>
      </p:sp>
      <p:sp>
        <p:nvSpPr>
          <p:cNvPr id="3" name="Subtitle 2"/>
          <p:cNvSpPr>
            <a:spLocks noGrp="1"/>
          </p:cNvSpPr>
          <p:nvPr>
            <p:ph type="subTitle" idx="1"/>
          </p:nvPr>
        </p:nvSpPr>
        <p:spPr/>
        <p:txBody>
          <a:bodyPr/>
          <a:lstStyle/>
          <a:p>
            <a:r>
              <a:rPr lang="en-US" dirty="0" smtClean="0"/>
              <a:t>How to bring them alive!</a:t>
            </a:r>
            <a:endParaRPr lang="en-US" dirty="0"/>
          </a:p>
        </p:txBody>
      </p:sp>
    </p:spTree>
    <p:extLst>
      <p:ext uri="{BB962C8B-B14F-4D97-AF65-F5344CB8AC3E}">
        <p14:creationId xmlns:p14="http://schemas.microsoft.com/office/powerpoint/2010/main" val="422908422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Looks</a:t>
            </a:r>
            <a:endParaRPr lang="en-US" dirty="0"/>
          </a:p>
        </p:txBody>
      </p:sp>
      <p:sp>
        <p:nvSpPr>
          <p:cNvPr id="3" name="Content Placeholder 2"/>
          <p:cNvSpPr>
            <a:spLocks noGrp="1"/>
          </p:cNvSpPr>
          <p:nvPr>
            <p:ph idx="1"/>
          </p:nvPr>
        </p:nvSpPr>
        <p:spPr/>
        <p:txBody>
          <a:bodyPr/>
          <a:lstStyle/>
          <a:p>
            <a:r>
              <a:rPr lang="en-US" dirty="0"/>
              <a:t>What does the character look like? </a:t>
            </a:r>
            <a:endParaRPr lang="en-US" dirty="0" smtClean="0"/>
          </a:p>
          <a:p>
            <a:r>
              <a:rPr lang="en-US" dirty="0" smtClean="0"/>
              <a:t>How </a:t>
            </a:r>
            <a:r>
              <a:rPr lang="en-US" dirty="0"/>
              <a:t>does the character dress?</a:t>
            </a:r>
          </a:p>
          <a:p>
            <a:endParaRPr lang="en-US" dirty="0"/>
          </a:p>
        </p:txBody>
      </p:sp>
    </p:spTree>
    <p:extLst>
      <p:ext uri="{BB962C8B-B14F-4D97-AF65-F5344CB8AC3E}">
        <p14:creationId xmlns:p14="http://schemas.microsoft.com/office/powerpoint/2010/main" val="4983698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SHOW and TELL!	</a:t>
            </a:r>
            <a:endParaRPr lang="en-US" dirty="0"/>
          </a:p>
        </p:txBody>
      </p:sp>
      <p:sp>
        <p:nvSpPr>
          <p:cNvPr id="3" name="Text Placeholder 2"/>
          <p:cNvSpPr>
            <a:spLocks noGrp="1"/>
          </p:cNvSpPr>
          <p:nvPr>
            <p:ph type="body" idx="1"/>
          </p:nvPr>
        </p:nvSpPr>
        <p:spPr>
          <a:xfrm>
            <a:off x="381000" y="1633536"/>
            <a:ext cx="4724400" cy="2862264"/>
          </a:xfrm>
        </p:spPr>
        <p:txBody>
          <a:bodyPr>
            <a:normAutofit/>
          </a:bodyPr>
          <a:lstStyle/>
          <a:p>
            <a:r>
              <a:rPr lang="en-US" dirty="0" smtClean="0"/>
              <a:t>You can TELL what the character is like (your worksheet assignment)</a:t>
            </a:r>
          </a:p>
          <a:p>
            <a:endParaRPr lang="en-US" dirty="0"/>
          </a:p>
          <a:p>
            <a:r>
              <a:rPr lang="en-US" dirty="0" smtClean="0"/>
              <a:t>You can SHOW how the character is (the acting exercise we’re doing next week)</a:t>
            </a:r>
            <a:endParaRPr lang="en-US" dirty="0"/>
          </a:p>
        </p:txBody>
      </p:sp>
    </p:spTree>
    <p:extLst>
      <p:ext uri="{BB962C8B-B14F-4D97-AF65-F5344CB8AC3E}">
        <p14:creationId xmlns:p14="http://schemas.microsoft.com/office/powerpoint/2010/main" val="18856599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Shakespeare Show and Tell!</a:t>
            </a:r>
            <a:br>
              <a:rPr lang="en-US" dirty="0" smtClean="0"/>
            </a:br>
            <a:r>
              <a:rPr lang="en-US" sz="2700" dirty="0" smtClean="0"/>
              <a:t>Part 1: The Characterization </a:t>
            </a:r>
            <a:r>
              <a:rPr lang="en-US" sz="2700" dirty="0" smtClean="0"/>
              <a:t>Guide</a:t>
            </a:r>
            <a:br>
              <a:rPr lang="en-US" sz="2700" dirty="0" smtClean="0"/>
            </a:br>
            <a:r>
              <a:rPr lang="en-US" sz="2700" dirty="0" smtClean="0"/>
              <a:t>(an example of Alice in </a:t>
            </a:r>
            <a:r>
              <a:rPr lang="en-US" sz="2700" i="1" dirty="0" smtClean="0"/>
              <a:t>You Can’t Take It With You)</a:t>
            </a:r>
            <a:endParaRPr lang="en-US" sz="27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4666311"/>
              </p:ext>
            </p:extLst>
          </p:nvPr>
        </p:nvGraphicFramePr>
        <p:xfrm>
          <a:off x="457200" y="2009216"/>
          <a:ext cx="8229600" cy="4379723"/>
        </p:xfrm>
        <a:graphic>
          <a:graphicData uri="http://schemas.openxmlformats.org/drawingml/2006/table">
            <a:tbl>
              <a:tblPr firstRow="1" firstCol="1" bandRow="1">
                <a:tableStyleId>{5C22544A-7EE6-4342-B048-85BDC9FD1C3A}</a:tableStyleId>
              </a:tblPr>
              <a:tblGrid>
                <a:gridCol w="1295400"/>
                <a:gridCol w="2979302"/>
                <a:gridCol w="3954898"/>
              </a:tblGrid>
              <a:tr h="367181">
                <a:tc>
                  <a:txBody>
                    <a:bodyPr/>
                    <a:lstStyle/>
                    <a:p>
                      <a:pPr marL="0" marR="0">
                        <a:spcBef>
                          <a:spcPts val="0"/>
                        </a:spcBef>
                        <a:spcAft>
                          <a:spcPts val="0"/>
                        </a:spcAft>
                      </a:pPr>
                      <a:r>
                        <a:rPr lang="en-US" sz="1100" dirty="0">
                          <a:effectLst/>
                        </a:rPr>
                        <a:t>Type of Indirect Characterization</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rPr>
                        <a:t>Examples: Direct Characterization</a:t>
                      </a:r>
                      <a:endParaRPr lang="en-US" sz="1100" dirty="0">
                        <a:effectLst/>
                      </a:endParaRPr>
                    </a:p>
                    <a:p>
                      <a:pPr marL="0" marR="0">
                        <a:spcBef>
                          <a:spcPts val="0"/>
                        </a:spcBef>
                        <a:spcAft>
                          <a:spcPts val="0"/>
                        </a:spcAft>
                      </a:pPr>
                      <a:r>
                        <a:rPr lang="en-US" sz="1100" dirty="0">
                          <a:effectLst/>
                        </a:rPr>
                        <a:t> </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rPr>
                        <a:t>Explanation: Indirect</a:t>
                      </a:r>
                      <a:r>
                        <a:rPr lang="en-US" sz="1100" baseline="0" dirty="0" smtClean="0">
                          <a:effectLst/>
                        </a:rPr>
                        <a:t> Characterization</a:t>
                      </a:r>
                      <a:endParaRPr lang="en-US" sz="1100" dirty="0">
                        <a:effectLst/>
                      </a:endParaRPr>
                    </a:p>
                    <a:p>
                      <a:pPr marL="0" marR="0">
                        <a:spcBef>
                          <a:spcPts val="0"/>
                        </a:spcBef>
                        <a:spcAft>
                          <a:spcPts val="0"/>
                        </a:spcAft>
                      </a:pPr>
                      <a:r>
                        <a:rPr lang="en-US" sz="1100" dirty="0">
                          <a:effectLst/>
                        </a:rPr>
                        <a:t> </a:t>
                      </a:r>
                      <a:endParaRPr lang="en-US" sz="1100" dirty="0">
                        <a:effectLst/>
                        <a:latin typeface="Times New Roman"/>
                        <a:ea typeface="Times New Roman"/>
                      </a:endParaRPr>
                    </a:p>
                  </a:txBody>
                  <a:tcPr marL="63961" marR="63961" marT="0" marB="0" anchor="ctr"/>
                </a:tc>
              </a:tr>
              <a:tr h="777595">
                <a:tc>
                  <a:txBody>
                    <a:bodyPr/>
                    <a:lstStyle/>
                    <a:p>
                      <a:pPr marL="0" marR="0">
                        <a:spcBef>
                          <a:spcPts val="0"/>
                        </a:spcBef>
                        <a:spcAft>
                          <a:spcPts val="0"/>
                        </a:spcAft>
                      </a:pPr>
                      <a:r>
                        <a:rPr lang="en-US" sz="1100">
                          <a:effectLst/>
                        </a:rPr>
                        <a:t>Speech</a:t>
                      </a:r>
                      <a:endParaRPr lang="en-US" sz="110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latin typeface="+mj-lt"/>
                          <a:ea typeface="Times New Roman"/>
                        </a:rPr>
                        <a:t>Sugarcoats</a:t>
                      </a:r>
                      <a:r>
                        <a:rPr lang="en-US" sz="1100" baseline="0" dirty="0" smtClean="0">
                          <a:effectLst/>
                          <a:latin typeface="+mj-lt"/>
                          <a:ea typeface="Times New Roman"/>
                        </a:rPr>
                        <a:t> her concerns about her eccentric family; eager to please the </a:t>
                      </a:r>
                      <a:r>
                        <a:rPr lang="en-US" sz="1100" baseline="0" dirty="0" err="1" smtClean="0">
                          <a:effectLst/>
                          <a:latin typeface="+mj-lt"/>
                          <a:ea typeface="Times New Roman"/>
                        </a:rPr>
                        <a:t>Kirbys</a:t>
                      </a:r>
                      <a:r>
                        <a:rPr lang="en-US" sz="1100" baseline="0" dirty="0" smtClean="0">
                          <a:effectLst/>
                          <a:latin typeface="+mj-lt"/>
                          <a:ea typeface="Times New Roman"/>
                        </a:rPr>
                        <a:t> with nervous interjections; upset at breaking up with Tony.</a:t>
                      </a:r>
                      <a:endParaRPr lang="en-US" sz="1100" dirty="0">
                        <a:effectLst/>
                        <a:latin typeface="+mj-lt"/>
                        <a:ea typeface="Times New Roman"/>
                      </a:endParaRPr>
                    </a:p>
                  </a:txBody>
                  <a:tcPr marL="63961" marR="63961" marT="0" marB="0" anchor="ctr"/>
                </a:tc>
                <a:tc>
                  <a:txBody>
                    <a:bodyPr/>
                    <a:lstStyle/>
                    <a:p>
                      <a:pPr marL="0" marR="0">
                        <a:spcBef>
                          <a:spcPts val="0"/>
                        </a:spcBef>
                        <a:spcAft>
                          <a:spcPts val="0"/>
                        </a:spcAft>
                      </a:pPr>
                      <a:r>
                        <a:rPr lang="en-US" sz="1100" dirty="0" smtClean="0">
                          <a:effectLst/>
                        </a:rPr>
                        <a:t>Alice is very comfortable</a:t>
                      </a:r>
                      <a:r>
                        <a:rPr lang="en-US" sz="1100" baseline="0" dirty="0" smtClean="0">
                          <a:effectLst/>
                        </a:rPr>
                        <a:t> in her own family, she is happy around them, so when she is sad it is very unusual.  Her voice will drop in register and become softer and more introspective. Around the </a:t>
                      </a:r>
                      <a:r>
                        <a:rPr lang="en-US" sz="1100" baseline="0" dirty="0" err="1" smtClean="0">
                          <a:effectLst/>
                        </a:rPr>
                        <a:t>Kirbys</a:t>
                      </a:r>
                      <a:r>
                        <a:rPr lang="en-US" sz="1100" baseline="0" dirty="0" smtClean="0">
                          <a:effectLst/>
                        </a:rPr>
                        <a:t> she is nervous, so her dialogue may come more rapidly and higher-pitched.</a:t>
                      </a:r>
                      <a:endParaRPr lang="en-US" sz="1100" dirty="0">
                        <a:effectLst/>
                        <a:latin typeface="Times New Roman"/>
                        <a:ea typeface="Times New Roman"/>
                      </a:endParaRPr>
                    </a:p>
                  </a:txBody>
                  <a:tcPr marL="63961" marR="63961" marT="0" marB="0" anchor="ctr"/>
                </a:tc>
              </a:tr>
              <a:tr h="740285">
                <a:tc>
                  <a:txBody>
                    <a:bodyPr/>
                    <a:lstStyle/>
                    <a:p>
                      <a:pPr marL="0" marR="0">
                        <a:spcBef>
                          <a:spcPts val="0"/>
                        </a:spcBef>
                        <a:spcAft>
                          <a:spcPts val="0"/>
                        </a:spcAft>
                      </a:pPr>
                      <a:r>
                        <a:rPr lang="en-US" sz="1100">
                          <a:effectLst/>
                        </a:rPr>
                        <a:t>Thoughts</a:t>
                      </a:r>
                      <a:endParaRPr lang="en-US" sz="110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a:effectLst/>
                        </a:rPr>
                        <a:t> </a:t>
                      </a:r>
                      <a:r>
                        <a:rPr lang="en-US" sz="1100" dirty="0" smtClean="0">
                          <a:effectLst/>
                        </a:rPr>
                        <a:t>”I love</a:t>
                      </a:r>
                      <a:r>
                        <a:rPr lang="en-US" sz="1100" baseline="0" dirty="0" smtClean="0">
                          <a:effectLst/>
                        </a:rPr>
                        <a:t> you dearly, Tony, but I love them too”; she spends time alone in her room shutting people out while she thinks how to react to the dinner party</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rPr>
                        <a:t>Alice is constantly torn between her love for</a:t>
                      </a:r>
                      <a:r>
                        <a:rPr lang="en-US" sz="1100" baseline="0" dirty="0" smtClean="0">
                          <a:effectLst/>
                        </a:rPr>
                        <a:t> her family and their quirks and her love for Tony and a “normal” life.</a:t>
                      </a:r>
                      <a:endParaRPr lang="en-US" sz="1100" dirty="0">
                        <a:effectLst/>
                        <a:latin typeface="Times New Roman"/>
                        <a:ea typeface="Times New Roman"/>
                      </a:endParaRPr>
                    </a:p>
                  </a:txBody>
                  <a:tcPr marL="63961" marR="63961" marT="0" marB="0" anchor="ctr"/>
                </a:tc>
              </a:tr>
              <a:tr h="846886">
                <a:tc>
                  <a:txBody>
                    <a:bodyPr/>
                    <a:lstStyle/>
                    <a:p>
                      <a:pPr marL="0" marR="0">
                        <a:spcBef>
                          <a:spcPts val="0"/>
                        </a:spcBef>
                        <a:spcAft>
                          <a:spcPts val="0"/>
                        </a:spcAft>
                      </a:pPr>
                      <a:r>
                        <a:rPr lang="en-US" sz="1100">
                          <a:effectLst/>
                        </a:rPr>
                        <a:t>Effect on others</a:t>
                      </a:r>
                      <a:endParaRPr lang="en-US" sz="110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latin typeface="+mn-lt"/>
                          <a:ea typeface="+mn-ea"/>
                        </a:rPr>
                        <a:t>Devoted</a:t>
                      </a:r>
                      <a:r>
                        <a:rPr lang="en-US" sz="1100" baseline="0" dirty="0" smtClean="0">
                          <a:effectLst/>
                          <a:latin typeface="+mn-lt"/>
                          <a:ea typeface="+mn-ea"/>
                        </a:rPr>
                        <a:t> to her family; love shown for and from her family; Tony tricks his parents to allow them to see who she really is; Tony will do anything to keep her</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a:effectLst/>
                        </a:rPr>
                        <a:t> </a:t>
                      </a:r>
                      <a:r>
                        <a:rPr lang="en-US" sz="1100" dirty="0" smtClean="0">
                          <a:effectLst/>
                        </a:rPr>
                        <a:t>Her family</a:t>
                      </a:r>
                      <a:r>
                        <a:rPr lang="en-US" sz="1100" baseline="0" dirty="0" smtClean="0">
                          <a:effectLst/>
                        </a:rPr>
                        <a:t> will do anything for Alice, including letting her go away from home.  They feel bad for having embarrassed her and don’t know how to help make things right.</a:t>
                      </a:r>
                      <a:endParaRPr lang="en-US" sz="1100" dirty="0">
                        <a:effectLst/>
                        <a:latin typeface="Times New Roman"/>
                        <a:ea typeface="Times New Roman"/>
                      </a:endParaRPr>
                    </a:p>
                  </a:txBody>
                  <a:tcPr marL="63961" marR="63961" marT="0" marB="0" anchor="ctr"/>
                </a:tc>
              </a:tr>
              <a:tr h="846886">
                <a:tc>
                  <a:txBody>
                    <a:bodyPr/>
                    <a:lstStyle/>
                    <a:p>
                      <a:pPr marL="0" marR="0">
                        <a:spcBef>
                          <a:spcPts val="0"/>
                        </a:spcBef>
                        <a:spcAft>
                          <a:spcPts val="0"/>
                        </a:spcAft>
                      </a:pPr>
                      <a:r>
                        <a:rPr lang="en-US" sz="1100">
                          <a:effectLst/>
                        </a:rPr>
                        <a:t>Actions</a:t>
                      </a:r>
                      <a:endParaRPr lang="en-US" sz="110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latin typeface="+mn-lt"/>
                          <a:ea typeface="+mn-ea"/>
                        </a:rPr>
                        <a:t>“Small nervous</a:t>
                      </a:r>
                      <a:r>
                        <a:rPr lang="en-US" sz="1100" baseline="0" dirty="0" smtClean="0">
                          <a:effectLst/>
                          <a:latin typeface="+mn-lt"/>
                          <a:ea typeface="+mn-ea"/>
                        </a:rPr>
                        <a:t> flutter”; plays hostess for Tony after date; checklist for the dinner party; trying to smooth out first impressions with  </a:t>
                      </a:r>
                      <a:r>
                        <a:rPr lang="en-US" sz="1100" baseline="0" dirty="0" err="1" smtClean="0">
                          <a:effectLst/>
                          <a:latin typeface="+mn-lt"/>
                          <a:ea typeface="+mn-ea"/>
                        </a:rPr>
                        <a:t>Kirbys</a:t>
                      </a:r>
                      <a:r>
                        <a:rPr lang="en-US" sz="1100" baseline="0" dirty="0" smtClean="0">
                          <a:effectLst/>
                          <a:latin typeface="+mn-lt"/>
                          <a:ea typeface="+mn-ea"/>
                        </a:rPr>
                        <a:t>; packing up a suitcase</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latin typeface="+mn-lt"/>
                          <a:ea typeface="+mn-ea"/>
                        </a:rPr>
                        <a:t>Alice</a:t>
                      </a:r>
                      <a:r>
                        <a:rPr lang="en-US" sz="1100" baseline="0" dirty="0" smtClean="0">
                          <a:effectLst/>
                          <a:latin typeface="+mn-lt"/>
                          <a:ea typeface="+mn-ea"/>
                        </a:rPr>
                        <a:t> is excited for her developing relationship with Tony and it puts her in a state of nervous energy.  She works to make things go smoothly and doesn’t sit still for long.  She is determined and will do what she believes is best.</a:t>
                      </a:r>
                      <a:endParaRPr lang="en-US" sz="1100" dirty="0">
                        <a:effectLst/>
                        <a:latin typeface="Times New Roman"/>
                        <a:ea typeface="Times New Roman"/>
                      </a:endParaRPr>
                    </a:p>
                  </a:txBody>
                  <a:tcPr marL="63961" marR="63961" marT="0" marB="0" anchor="ctr"/>
                </a:tc>
              </a:tr>
              <a:tr h="740285">
                <a:tc>
                  <a:txBody>
                    <a:bodyPr/>
                    <a:lstStyle/>
                    <a:p>
                      <a:pPr marL="0" marR="0">
                        <a:spcBef>
                          <a:spcPts val="0"/>
                        </a:spcBef>
                        <a:spcAft>
                          <a:spcPts val="0"/>
                        </a:spcAft>
                      </a:pPr>
                      <a:r>
                        <a:rPr lang="en-US" sz="1100">
                          <a:effectLst/>
                        </a:rPr>
                        <a:t>Looks</a:t>
                      </a:r>
                      <a:endParaRPr lang="en-US" sz="110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a:effectLst/>
                        </a:rPr>
                        <a:t> </a:t>
                      </a:r>
                      <a:r>
                        <a:rPr lang="en-US" sz="1100" dirty="0" smtClean="0">
                          <a:effectLst/>
                        </a:rPr>
                        <a:t>”Lovely,</a:t>
                      </a:r>
                      <a:r>
                        <a:rPr lang="en-US" sz="1100" baseline="0" dirty="0" smtClean="0">
                          <a:effectLst/>
                        </a:rPr>
                        <a:t> fresh”; in love; upbeat with shoulders high; at the end of the play dejected and sad</a:t>
                      </a:r>
                      <a:endParaRPr lang="en-US" sz="1100" dirty="0">
                        <a:effectLst/>
                        <a:latin typeface="Times New Roman"/>
                        <a:ea typeface="Times New Roman"/>
                      </a:endParaRPr>
                    </a:p>
                  </a:txBody>
                  <a:tcPr marL="63961" marR="63961" marT="0" marB="0" anchor="ctr"/>
                </a:tc>
                <a:tc>
                  <a:txBody>
                    <a:bodyPr/>
                    <a:lstStyle/>
                    <a:p>
                      <a:pPr marL="0" marR="0">
                        <a:spcBef>
                          <a:spcPts val="0"/>
                        </a:spcBef>
                        <a:spcAft>
                          <a:spcPts val="0"/>
                        </a:spcAft>
                      </a:pPr>
                      <a:r>
                        <a:rPr lang="en-US" sz="1100" dirty="0" smtClean="0">
                          <a:effectLst/>
                        </a:rPr>
                        <a:t>Alice moves in a sort of love-daze through everyday</a:t>
                      </a:r>
                      <a:r>
                        <a:rPr lang="en-US" sz="1100" baseline="0" dirty="0" smtClean="0">
                          <a:effectLst/>
                        </a:rPr>
                        <a:t> actions.  She stands tall and proud.  As the play goes on she pulls energy inward and her posture breaks and she fears looking directly into others’ eyes.</a:t>
                      </a:r>
                      <a:endParaRPr lang="en-US" sz="1100" dirty="0">
                        <a:effectLst/>
                        <a:latin typeface="Times New Roman"/>
                        <a:ea typeface="Times New Roman"/>
                      </a:endParaRPr>
                    </a:p>
                  </a:txBody>
                  <a:tcPr marL="63961" marR="63961" marT="0" marB="0" anchor="ctr"/>
                </a:tc>
              </a:tr>
            </a:tbl>
          </a:graphicData>
        </a:graphic>
      </p:graphicFrame>
    </p:spTree>
    <p:extLst>
      <p:ext uri="{BB962C8B-B14F-4D97-AF65-F5344CB8AC3E}">
        <p14:creationId xmlns:p14="http://schemas.microsoft.com/office/powerpoint/2010/main" val="9791518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Shakespeare Show and Tell!</a:t>
            </a:r>
            <a:br>
              <a:rPr lang="en-US" dirty="0" smtClean="0"/>
            </a:br>
            <a:r>
              <a:rPr lang="en-US" sz="2700" dirty="0" smtClean="0"/>
              <a:t>Part 2: The Characterization Performance</a:t>
            </a:r>
            <a:endParaRPr lang="en-US" sz="2700" dirty="0"/>
          </a:p>
        </p:txBody>
      </p:sp>
      <p:sp>
        <p:nvSpPr>
          <p:cNvPr id="3" name="Content Placeholder 2"/>
          <p:cNvSpPr>
            <a:spLocks noGrp="1"/>
          </p:cNvSpPr>
          <p:nvPr>
            <p:ph idx="1"/>
          </p:nvPr>
        </p:nvSpPr>
        <p:spPr/>
        <p:txBody>
          <a:bodyPr>
            <a:normAutofit lnSpcReduction="10000"/>
          </a:bodyPr>
          <a:lstStyle/>
          <a:p>
            <a:r>
              <a:rPr lang="en-US" dirty="0" smtClean="0"/>
              <a:t>Write up a 30-second narration based on the explorations discovered in the Guide.</a:t>
            </a:r>
          </a:p>
          <a:p>
            <a:r>
              <a:rPr lang="en-US" dirty="0" smtClean="0"/>
              <a:t>Type this up and print it out.</a:t>
            </a:r>
          </a:p>
          <a:p>
            <a:r>
              <a:rPr lang="en-US" dirty="0" smtClean="0"/>
              <a:t>Create a costume for your character</a:t>
            </a:r>
          </a:p>
          <a:p>
            <a:r>
              <a:rPr lang="en-US" dirty="0" smtClean="0"/>
              <a:t>Prepare a 30-second “slice of life” presentation of your character doing something everyday or something inspired by the storyline of the play.</a:t>
            </a:r>
          </a:p>
          <a:p>
            <a:r>
              <a:rPr lang="en-US" dirty="0" smtClean="0"/>
              <a:t>Be prepared to perform in costume while the narration is read.</a:t>
            </a:r>
            <a:endParaRPr lang="en-US" dirty="0"/>
          </a:p>
        </p:txBody>
      </p:sp>
    </p:spTree>
    <p:extLst>
      <p:ext uri="{BB962C8B-B14F-4D97-AF65-F5344CB8AC3E}">
        <p14:creationId xmlns:p14="http://schemas.microsoft.com/office/powerpoint/2010/main" val="212000537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it’s YOUR turn!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627619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characterization?</a:t>
            </a:r>
            <a:endParaRPr lang="en-US" dirty="0"/>
          </a:p>
        </p:txBody>
      </p:sp>
      <p:sp>
        <p:nvSpPr>
          <p:cNvPr id="3" name="Subtitle 2"/>
          <p:cNvSpPr>
            <a:spLocks noGrp="1"/>
          </p:cNvSpPr>
          <p:nvPr>
            <p:ph type="body" idx="1"/>
          </p:nvPr>
        </p:nvSpPr>
        <p:spPr/>
        <p:txBody>
          <a:bodyPr/>
          <a:lstStyle/>
          <a:p>
            <a:r>
              <a:rPr lang="en-US" dirty="0"/>
              <a:t>Characterization is the process by which the writer reveals the personality of a </a:t>
            </a:r>
            <a:r>
              <a:rPr lang="en-US" dirty="0" smtClean="0"/>
              <a:t>character.</a:t>
            </a:r>
            <a:endParaRPr lang="en-US" dirty="0"/>
          </a:p>
        </p:txBody>
      </p:sp>
    </p:spTree>
    <p:extLst>
      <p:ext uri="{BB962C8B-B14F-4D97-AF65-F5344CB8AC3E}">
        <p14:creationId xmlns:p14="http://schemas.microsoft.com/office/powerpoint/2010/main" val="5186220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our job as an actor?</a:t>
            </a:r>
            <a:endParaRPr lang="en-US" dirty="0"/>
          </a:p>
        </p:txBody>
      </p:sp>
      <p:sp>
        <p:nvSpPr>
          <p:cNvPr id="3" name="Subtitle 2"/>
          <p:cNvSpPr>
            <a:spLocks noGrp="1"/>
          </p:cNvSpPr>
          <p:nvPr>
            <p:ph type="body" idx="1"/>
          </p:nvPr>
        </p:nvSpPr>
        <p:spPr/>
        <p:txBody>
          <a:bodyPr/>
          <a:lstStyle/>
          <a:p>
            <a:r>
              <a:rPr lang="en-US" dirty="0" smtClean="0"/>
              <a:t>We reveal our character through </a:t>
            </a:r>
            <a:r>
              <a:rPr lang="en-US" u="sng" dirty="0"/>
              <a:t>direct</a:t>
            </a:r>
            <a:r>
              <a:rPr lang="en-US" dirty="0"/>
              <a:t> characterization and </a:t>
            </a:r>
            <a:r>
              <a:rPr lang="en-US" u="sng" dirty="0"/>
              <a:t>indirect</a:t>
            </a:r>
            <a:r>
              <a:rPr lang="en-US" dirty="0"/>
              <a:t> characterization.</a:t>
            </a:r>
          </a:p>
          <a:p>
            <a:endParaRPr lang="en-US" dirty="0"/>
          </a:p>
        </p:txBody>
      </p:sp>
    </p:spTree>
    <p:extLst>
      <p:ext uri="{BB962C8B-B14F-4D97-AF65-F5344CB8AC3E}">
        <p14:creationId xmlns:p14="http://schemas.microsoft.com/office/powerpoint/2010/main" val="25738013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Characterization</a:t>
            </a:r>
            <a:endParaRPr lang="en-US" dirty="0"/>
          </a:p>
        </p:txBody>
      </p:sp>
      <p:sp>
        <p:nvSpPr>
          <p:cNvPr id="3" name="Text Placeholder 2"/>
          <p:cNvSpPr>
            <a:spLocks noGrp="1"/>
          </p:cNvSpPr>
          <p:nvPr>
            <p:ph type="body" idx="1"/>
          </p:nvPr>
        </p:nvSpPr>
        <p:spPr>
          <a:xfrm>
            <a:off x="381000" y="1633536"/>
            <a:ext cx="4267200" cy="2286000"/>
          </a:xfrm>
        </p:spPr>
        <p:txBody>
          <a:bodyPr/>
          <a:lstStyle/>
          <a:p>
            <a:r>
              <a:rPr lang="en-US" dirty="0" smtClean="0"/>
              <a:t>When the author </a:t>
            </a:r>
            <a:r>
              <a:rPr lang="en-US" u="sng" dirty="0" smtClean="0"/>
              <a:t>tells</a:t>
            </a:r>
            <a:r>
              <a:rPr lang="en-US" dirty="0" smtClean="0"/>
              <a:t> </a:t>
            </a:r>
            <a:r>
              <a:rPr lang="en-US" dirty="0"/>
              <a:t>the audience what the personality of the character </a:t>
            </a:r>
            <a:r>
              <a:rPr lang="en-US" dirty="0" smtClean="0"/>
              <a:t>is.</a:t>
            </a:r>
            <a:endParaRPr lang="en-US" dirty="0"/>
          </a:p>
        </p:txBody>
      </p:sp>
    </p:spTree>
    <p:extLst>
      <p:ext uri="{BB962C8B-B14F-4D97-AF65-F5344CB8AC3E}">
        <p14:creationId xmlns:p14="http://schemas.microsoft.com/office/powerpoint/2010/main" val="21525046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Characterization</a:t>
            </a:r>
            <a:endParaRPr lang="en-US" dirty="0"/>
          </a:p>
        </p:txBody>
      </p:sp>
      <p:sp>
        <p:nvSpPr>
          <p:cNvPr id="3" name="Text Placeholder 2"/>
          <p:cNvSpPr>
            <a:spLocks noGrp="1"/>
          </p:cNvSpPr>
          <p:nvPr>
            <p:ph type="body" idx="1"/>
          </p:nvPr>
        </p:nvSpPr>
        <p:spPr>
          <a:xfrm>
            <a:off x="381000" y="1633536"/>
            <a:ext cx="5105400" cy="3776664"/>
          </a:xfrm>
        </p:spPr>
        <p:txBody>
          <a:bodyPr/>
          <a:lstStyle/>
          <a:p>
            <a:r>
              <a:rPr lang="en-US" u="sng" dirty="0" smtClean="0"/>
              <a:t>Shows</a:t>
            </a:r>
            <a:r>
              <a:rPr lang="en-US" dirty="0" smtClean="0"/>
              <a:t> </a:t>
            </a:r>
            <a:r>
              <a:rPr lang="en-US" dirty="0"/>
              <a:t>things that reveal the personality of a </a:t>
            </a:r>
            <a:r>
              <a:rPr lang="en-US" dirty="0" smtClean="0"/>
              <a:t>character in one of these ways:</a:t>
            </a:r>
          </a:p>
        </p:txBody>
      </p:sp>
    </p:spTree>
    <p:extLst>
      <p:ext uri="{BB962C8B-B14F-4D97-AF65-F5344CB8AC3E}">
        <p14:creationId xmlns:p14="http://schemas.microsoft.com/office/powerpoint/2010/main" val="15478283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Speech</a:t>
            </a:r>
            <a:endParaRPr lang="en-US" dirty="0"/>
          </a:p>
        </p:txBody>
      </p:sp>
      <p:sp>
        <p:nvSpPr>
          <p:cNvPr id="3" name="Content Placeholder 2"/>
          <p:cNvSpPr>
            <a:spLocks noGrp="1"/>
          </p:cNvSpPr>
          <p:nvPr>
            <p:ph idx="1"/>
          </p:nvPr>
        </p:nvSpPr>
        <p:spPr/>
        <p:txBody>
          <a:bodyPr/>
          <a:lstStyle/>
          <a:p>
            <a:r>
              <a:rPr lang="en-US" dirty="0" smtClean="0"/>
              <a:t>What </a:t>
            </a:r>
            <a:r>
              <a:rPr lang="en-US" dirty="0"/>
              <a:t>does the character say?  </a:t>
            </a:r>
            <a:endParaRPr lang="en-US" dirty="0" smtClean="0"/>
          </a:p>
          <a:p>
            <a:r>
              <a:rPr lang="en-US" dirty="0" smtClean="0"/>
              <a:t>How </a:t>
            </a:r>
            <a:r>
              <a:rPr lang="en-US" dirty="0"/>
              <a:t>does the character speak?</a:t>
            </a:r>
          </a:p>
          <a:p>
            <a:endParaRPr lang="en-US" dirty="0"/>
          </a:p>
        </p:txBody>
      </p:sp>
    </p:spTree>
    <p:extLst>
      <p:ext uri="{BB962C8B-B14F-4D97-AF65-F5344CB8AC3E}">
        <p14:creationId xmlns:p14="http://schemas.microsoft.com/office/powerpoint/2010/main" val="7213756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a:t>
            </a:r>
            <a:endParaRPr lang="en-US" dirty="0"/>
          </a:p>
        </p:txBody>
      </p:sp>
      <p:sp>
        <p:nvSpPr>
          <p:cNvPr id="3" name="Content Placeholder 2"/>
          <p:cNvSpPr>
            <a:spLocks noGrp="1"/>
          </p:cNvSpPr>
          <p:nvPr>
            <p:ph idx="1"/>
          </p:nvPr>
        </p:nvSpPr>
        <p:spPr/>
        <p:txBody>
          <a:bodyPr/>
          <a:lstStyle/>
          <a:p>
            <a:r>
              <a:rPr lang="en-US" dirty="0" smtClean="0"/>
              <a:t>What </a:t>
            </a:r>
            <a:r>
              <a:rPr lang="en-US" dirty="0"/>
              <a:t>is revealed through the </a:t>
            </a:r>
            <a:r>
              <a:rPr lang="en-US" dirty="0" smtClean="0"/>
              <a:t>character’s private thoughts and feelings?</a:t>
            </a:r>
            <a:endParaRPr lang="en-US" dirty="0"/>
          </a:p>
          <a:p>
            <a:endParaRPr lang="en-US" dirty="0"/>
          </a:p>
        </p:txBody>
      </p:sp>
    </p:spTree>
    <p:extLst>
      <p:ext uri="{BB962C8B-B14F-4D97-AF65-F5344CB8AC3E}">
        <p14:creationId xmlns:p14="http://schemas.microsoft.com/office/powerpoint/2010/main" val="38608648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others toward the character</a:t>
            </a:r>
            <a:endParaRPr lang="en-US" dirty="0"/>
          </a:p>
        </p:txBody>
      </p:sp>
      <p:sp>
        <p:nvSpPr>
          <p:cNvPr id="3" name="Content Placeholder 2"/>
          <p:cNvSpPr>
            <a:spLocks noGrp="1"/>
          </p:cNvSpPr>
          <p:nvPr>
            <p:ph idx="1"/>
          </p:nvPr>
        </p:nvSpPr>
        <p:spPr/>
        <p:txBody>
          <a:bodyPr/>
          <a:lstStyle/>
          <a:p>
            <a:r>
              <a:rPr lang="en-US" dirty="0"/>
              <a:t>What is revealed through the character’s effect on other people? </a:t>
            </a:r>
            <a:endParaRPr lang="en-US" dirty="0" smtClean="0"/>
          </a:p>
          <a:p>
            <a:r>
              <a:rPr lang="en-US" dirty="0" smtClean="0"/>
              <a:t>How </a:t>
            </a:r>
            <a:r>
              <a:rPr lang="en-US" dirty="0"/>
              <a:t>do other characters feel or behave in reaction to the character?</a:t>
            </a:r>
          </a:p>
          <a:p>
            <a:endParaRPr lang="en-US" dirty="0"/>
          </a:p>
        </p:txBody>
      </p:sp>
    </p:spTree>
    <p:extLst>
      <p:ext uri="{BB962C8B-B14F-4D97-AF65-F5344CB8AC3E}">
        <p14:creationId xmlns:p14="http://schemas.microsoft.com/office/powerpoint/2010/main" val="739846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a:t>
            </a:r>
            <a:endParaRPr lang="en-US" dirty="0"/>
          </a:p>
        </p:txBody>
      </p:sp>
      <p:sp>
        <p:nvSpPr>
          <p:cNvPr id="3" name="Content Placeholder 2"/>
          <p:cNvSpPr>
            <a:spLocks noGrp="1"/>
          </p:cNvSpPr>
          <p:nvPr>
            <p:ph idx="1"/>
          </p:nvPr>
        </p:nvSpPr>
        <p:spPr/>
        <p:txBody>
          <a:bodyPr/>
          <a:lstStyle/>
          <a:p>
            <a:r>
              <a:rPr lang="en-US" dirty="0"/>
              <a:t>What does the character do? </a:t>
            </a:r>
            <a:endParaRPr lang="en-US" dirty="0" smtClean="0"/>
          </a:p>
          <a:p>
            <a:r>
              <a:rPr lang="en-US" dirty="0" smtClean="0"/>
              <a:t>How </a:t>
            </a:r>
            <a:r>
              <a:rPr lang="en-US" dirty="0"/>
              <a:t>does the character behave?</a:t>
            </a:r>
          </a:p>
          <a:p>
            <a:endParaRPr lang="en-US" dirty="0"/>
          </a:p>
        </p:txBody>
      </p:sp>
    </p:spTree>
    <p:extLst>
      <p:ext uri="{BB962C8B-B14F-4D97-AF65-F5344CB8AC3E}">
        <p14:creationId xmlns:p14="http://schemas.microsoft.com/office/powerpoint/2010/main" val="30863290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1454</TotalTime>
  <Words>549</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Verve</vt:lpstr>
      <vt:lpstr>Shakespearean Characters</vt:lpstr>
      <vt:lpstr>What is characterization?</vt:lpstr>
      <vt:lpstr>What is our job as an actor?</vt:lpstr>
      <vt:lpstr>Direct Characterization</vt:lpstr>
      <vt:lpstr>Indirect Characterization</vt:lpstr>
      <vt:lpstr>Speech</vt:lpstr>
      <vt:lpstr>Thoughts</vt:lpstr>
      <vt:lpstr>Effect on others toward the character</vt:lpstr>
      <vt:lpstr>Actions</vt:lpstr>
      <vt:lpstr>Looks</vt:lpstr>
      <vt:lpstr>It’s SHOW and TELL! </vt:lpstr>
      <vt:lpstr>Shakespeare Show and Tell! Part 1: The Characterization Guide (an example of Alice in You Can’t Take It With You)</vt:lpstr>
      <vt:lpstr>Shakespeare Show and Tell! Part 2: The Characterization Performance</vt:lpstr>
      <vt:lpstr>Now it’s YOUR turn!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Shakespearean Characters</dc:title>
  <dc:creator>Shawnda</dc:creator>
  <cp:lastModifiedBy>Shawnda</cp:lastModifiedBy>
  <cp:revision>9</cp:revision>
  <dcterms:created xsi:type="dcterms:W3CDTF">2012-09-18T19:35:33Z</dcterms:created>
  <dcterms:modified xsi:type="dcterms:W3CDTF">2015-03-17T21:11:49Z</dcterms:modified>
</cp:coreProperties>
</file>